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14"/>
  </p:notesMasterIdLst>
  <p:sldIdLst>
    <p:sldId id="256" r:id="rId2"/>
    <p:sldId id="267" r:id="rId3"/>
    <p:sldId id="258" r:id="rId4"/>
    <p:sldId id="257" r:id="rId5"/>
    <p:sldId id="260" r:id="rId6"/>
    <p:sldId id="261" r:id="rId7"/>
    <p:sldId id="268" r:id="rId8"/>
    <p:sldId id="262" r:id="rId9"/>
    <p:sldId id="263" r:id="rId10"/>
    <p:sldId id="265" r:id="rId11"/>
    <p:sldId id="264" r:id="rId12"/>
    <p:sldId id="266" r:id="rId13"/>
  </p:sldIdLst>
  <p:sldSz cx="12192000" cy="6858000"/>
  <p:notesSz cx="6858000" cy="9144000"/>
  <p:defaultTextStyle>
    <a:defPPr>
      <a:defRPr lang="bg-BG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69" d="100"/>
          <a:sy n="69" d="100"/>
        </p:scale>
        <p:origin x="-756" y="-90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bg-BG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DC09BF5-B09C-4367-B0C9-B39A1E574AE1}" type="datetimeFigureOut">
              <a:rPr lang="bg-BG" smtClean="0"/>
              <a:t>27.5.2026 г.</a:t>
            </a:fld>
            <a:endParaRPr lang="bg-BG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bg-BG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bg-BG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bg-BG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9A84AF9-0838-44A0-A983-2BAACD95C435}" type="slidenum">
              <a:rPr lang="bg-BG" smtClean="0"/>
              <a:t>‹#›</a:t>
            </a:fld>
            <a:endParaRPr lang="bg-BG"/>
          </a:p>
        </p:txBody>
      </p:sp>
    </p:spTree>
    <p:extLst>
      <p:ext uri="{BB962C8B-B14F-4D97-AF65-F5344CB8AC3E}">
        <p14:creationId xmlns:p14="http://schemas.microsoft.com/office/powerpoint/2010/main" val="45512328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bg-BG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9A84AF9-0838-44A0-A983-2BAACD95C435}" type="slidenum">
              <a:rPr lang="bg-BG" smtClean="0"/>
              <a:t>10</a:t>
            </a:fld>
            <a:endParaRPr lang="bg-BG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12700" y="-3175"/>
            <a:ext cx="12204700" cy="6861175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2051" name="Rectangle 3"/>
          <p:cNvSpPr>
            <a:spLocks noGrp="1" noChangeArrowheads="1"/>
          </p:cNvSpPr>
          <p:nvPr>
            <p:ph type="ctrTitle"/>
          </p:nvPr>
        </p:nvSpPr>
        <p:spPr>
          <a:xfrm>
            <a:off x="2063751" y="1125538"/>
            <a:ext cx="9211733" cy="1082675"/>
          </a:xfrm>
        </p:spPr>
        <p:txBody>
          <a:bodyPr/>
          <a:lstStyle>
            <a:lvl1pPr algn="r">
              <a:defRPr/>
            </a:lvl1pPr>
          </a:lstStyle>
          <a:p>
            <a:pPr lvl="0"/>
            <a:r>
              <a:rPr lang="en-US" altLang="zh-CN" noProof="0" smtClean="0"/>
              <a:t>Click to edit Master title style</a:t>
            </a:r>
          </a:p>
        </p:txBody>
      </p:sp>
      <p:sp>
        <p:nvSpPr>
          <p:cNvPr id="2052" name="Rectangle 4"/>
          <p:cNvSpPr>
            <a:spLocks noGrp="1" noChangeArrowheads="1"/>
          </p:cNvSpPr>
          <p:nvPr>
            <p:ph type="subTitle" idx="1"/>
          </p:nvPr>
        </p:nvSpPr>
        <p:spPr>
          <a:xfrm>
            <a:off x="2063751" y="2351088"/>
            <a:ext cx="9218083" cy="1752600"/>
          </a:xfrm>
        </p:spPr>
        <p:txBody>
          <a:bodyPr/>
          <a:lstStyle>
            <a:lvl1pPr marL="0" indent="0" algn="r">
              <a:buFontTx/>
              <a:buNone/>
              <a:defRPr>
                <a:solidFill>
                  <a:schemeClr val="bg1"/>
                </a:solidFill>
              </a:defRPr>
            </a:lvl1pPr>
          </a:lstStyle>
          <a:p>
            <a:pPr lvl="0"/>
            <a:r>
              <a:rPr lang="en-US" altLang="zh-CN" noProof="0" smtClean="0"/>
              <a:t>Click to edit Master subtitle style</a:t>
            </a:r>
          </a:p>
        </p:txBody>
      </p:sp>
      <p:sp>
        <p:nvSpPr>
          <p:cNvPr id="9" name="Rectangle 5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609600" y="6245225"/>
            <a:ext cx="2844800" cy="4762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/>
          <a:lstStyle>
            <a:lvl1pPr>
              <a:defRPr/>
            </a:lvl1pPr>
          </a:lstStyle>
          <a:p>
            <a:fld id="{2401F4E5-8260-495F-8904-3ACA284FC36E}" type="datetimeFigureOut">
              <a:rPr lang="bg-BG" smtClean="0"/>
              <a:t>27.5.2026 г.</a:t>
            </a:fld>
            <a:endParaRPr lang="bg-BG"/>
          </a:p>
        </p:txBody>
      </p:sp>
      <p:sp>
        <p:nvSpPr>
          <p:cNvPr id="10" name="Rectangle 6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4165600" y="6245225"/>
            <a:ext cx="3860800" cy="4762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/>
          <a:lstStyle>
            <a:lvl1pPr>
              <a:defRPr/>
            </a:lvl1pPr>
          </a:lstStyle>
          <a:p>
            <a:endParaRPr lang="bg-BG"/>
          </a:p>
        </p:txBody>
      </p:sp>
      <p:sp>
        <p:nvSpPr>
          <p:cNvPr id="11" name="Rectangle 7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8737600" y="6245225"/>
            <a:ext cx="2844800" cy="4762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/>
          <a:lstStyle>
            <a:lvl1pPr>
              <a:defRPr/>
            </a:lvl1pPr>
          </a:lstStyle>
          <a:p>
            <a:fld id="{ECA4A436-2D0D-4EA9-A726-62D1E45F7066}" type="slidenum">
              <a:rPr lang="bg-BG" smtClean="0"/>
              <a:t>‹#›</a:t>
            </a:fld>
            <a:endParaRPr lang="bg-BG"/>
          </a:p>
        </p:txBody>
      </p:sp>
    </p:spTree>
  </p:cSld>
  <p:clrMapOvr>
    <a:masterClrMapping/>
  </p:clrMapOvr>
  <p:hf sldNum="0" hdr="0" ftr="0" dt="0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01F4E5-8260-495F-8904-3ACA284FC36E}" type="datetimeFigureOut">
              <a:rPr lang="bg-BG" smtClean="0"/>
              <a:t>27.5.2026 г.</a:t>
            </a:fld>
            <a:endParaRPr lang="bg-BG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g-BG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CA4A436-2D0D-4EA9-A726-62D1E45F7066}" type="slidenum">
              <a:rPr lang="bg-BG" smtClean="0"/>
              <a:t>‹#›</a:t>
            </a:fld>
            <a:endParaRPr lang="bg-BG"/>
          </a:p>
        </p:txBody>
      </p:sp>
    </p:spTree>
  </p:cSld>
  <p:clrMapOvr>
    <a:masterClrMapping/>
  </p:clrMapOvr>
  <p:hf sldNum="0" hdr="0" ftr="0" dt="0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1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1" y="4589463"/>
            <a:ext cx="10515600" cy="1500187"/>
          </a:xfrm>
        </p:spPr>
        <p:txBody>
          <a:bodyPr/>
          <a:lstStyle>
            <a:lvl1pPr marL="0" indent="0">
              <a:buNone/>
              <a:defRPr sz="2400"/>
            </a:lvl1pPr>
            <a:lvl2pPr marL="457200" indent="0">
              <a:buNone/>
              <a:defRPr sz="2000"/>
            </a:lvl2pPr>
            <a:lvl3pPr marL="914400" indent="0">
              <a:buNone/>
              <a:defRPr sz="18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01F4E5-8260-495F-8904-3ACA284FC36E}" type="datetimeFigureOut">
              <a:rPr lang="bg-BG" smtClean="0"/>
              <a:t>27.5.2026 г.</a:t>
            </a:fld>
            <a:endParaRPr lang="bg-BG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g-BG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CA4A436-2D0D-4EA9-A726-62D1E45F7066}" type="slidenum">
              <a:rPr lang="bg-BG" smtClean="0"/>
              <a:t>‹#›</a:t>
            </a:fld>
            <a:endParaRPr lang="bg-BG"/>
          </a:p>
        </p:txBody>
      </p:sp>
    </p:spTree>
  </p:cSld>
  <p:clrMapOvr>
    <a:masterClrMapping/>
  </p:clrMapOvr>
  <p:hf sldNum="0" hdr="0" ftr="0" dt="0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09600" y="1174750"/>
            <a:ext cx="5384800" cy="49530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97600" y="1174750"/>
            <a:ext cx="5384800" cy="49530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01F4E5-8260-495F-8904-3ACA284FC36E}" type="datetimeFigureOut">
              <a:rPr lang="bg-BG" smtClean="0"/>
              <a:t>27.5.2026 г.</a:t>
            </a:fld>
            <a:endParaRPr lang="bg-BG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g-BG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CA4A436-2D0D-4EA9-A726-62D1E45F7066}" type="slidenum">
              <a:rPr lang="bg-BG" smtClean="0"/>
              <a:t>‹#›</a:t>
            </a:fld>
            <a:endParaRPr lang="bg-BG"/>
          </a:p>
        </p:txBody>
      </p:sp>
    </p:spTree>
  </p:cSld>
  <p:clrMapOvr>
    <a:masterClrMapping/>
  </p:clrMapOvr>
  <p:hf sldNum="0" hdr="0" ftr="0" dt="0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40317" y="365125"/>
            <a:ext cx="105156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40317" y="1681163"/>
            <a:ext cx="5158316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40317" y="2505075"/>
            <a:ext cx="5158316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71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717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01F4E5-8260-495F-8904-3ACA284FC36E}" type="datetimeFigureOut">
              <a:rPr lang="bg-BG" smtClean="0"/>
              <a:t>27.5.2026 г.</a:t>
            </a:fld>
            <a:endParaRPr lang="bg-BG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g-BG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CA4A436-2D0D-4EA9-A726-62D1E45F7066}" type="slidenum">
              <a:rPr lang="bg-BG" smtClean="0"/>
              <a:t>‹#›</a:t>
            </a:fld>
            <a:endParaRPr lang="bg-BG"/>
          </a:p>
        </p:txBody>
      </p:sp>
    </p:spTree>
  </p:cSld>
  <p:clrMapOvr>
    <a:masterClrMapping/>
  </p:clrMapOvr>
  <p:hf sldNum="0" hdr="0" ftr="0" dt="0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01F4E5-8260-495F-8904-3ACA284FC36E}" type="datetimeFigureOut">
              <a:rPr lang="bg-BG" smtClean="0"/>
              <a:t>27.5.2026 г.</a:t>
            </a:fld>
            <a:endParaRPr lang="bg-BG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g-BG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CA4A436-2D0D-4EA9-A726-62D1E45F7066}" type="slidenum">
              <a:rPr lang="bg-BG" smtClean="0"/>
              <a:t>‹#›</a:t>
            </a:fld>
            <a:endParaRPr lang="bg-BG"/>
          </a:p>
        </p:txBody>
      </p:sp>
    </p:spTree>
  </p:cSld>
  <p:clrMapOvr>
    <a:masterClrMapping/>
  </p:clrMapOvr>
  <p:hf sldNum="0" hdr="0" ftr="0" dt="0"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01F4E5-8260-495F-8904-3ACA284FC36E}" type="datetimeFigureOut">
              <a:rPr lang="bg-BG" smtClean="0"/>
              <a:t>27.5.2026 г.</a:t>
            </a:fld>
            <a:endParaRPr lang="bg-BG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g-BG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CA4A436-2D0D-4EA9-A726-62D1E45F7066}" type="slidenum">
              <a:rPr lang="bg-BG" smtClean="0"/>
              <a:t>‹#›</a:t>
            </a:fld>
            <a:endParaRPr lang="bg-BG"/>
          </a:p>
        </p:txBody>
      </p:sp>
    </p:spTree>
  </p:cSld>
  <p:clrMapOvr>
    <a:masterClrMapping/>
  </p:clrMapOvr>
  <p:hf sldNum="0" hdr="0" ftr="0" dt="0"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40317" y="457200"/>
            <a:ext cx="393276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717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40317" y="2057400"/>
            <a:ext cx="393276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01F4E5-8260-495F-8904-3ACA284FC36E}" type="datetimeFigureOut">
              <a:rPr lang="bg-BG" smtClean="0"/>
              <a:t>27.5.2026 г.</a:t>
            </a:fld>
            <a:endParaRPr lang="bg-BG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g-BG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CA4A436-2D0D-4EA9-A726-62D1E45F7066}" type="slidenum">
              <a:rPr lang="bg-BG" smtClean="0"/>
              <a:t>‹#›</a:t>
            </a:fld>
            <a:endParaRPr lang="bg-BG"/>
          </a:p>
        </p:txBody>
      </p:sp>
    </p:spTree>
  </p:cSld>
  <p:clrMapOvr>
    <a:masterClrMapping/>
  </p:clrMapOvr>
  <p:hf sldNum="0" hdr="0" ftr="0" dt="0"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40317" y="457200"/>
            <a:ext cx="393276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717" y="987425"/>
            <a:ext cx="6172200" cy="4873625"/>
          </a:xfrm>
        </p:spPr>
        <p:txBody>
          <a:bodyPr vert="horz" wrap="square" lIns="91440" tIns="45720" rIns="91440" bIns="45720" numCol="1" anchor="t" anchorCtr="0" compatLnSpc="1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sz="3200" b="0" i="0" u="none" strike="noStrike" kern="1200" cap="none" spc="0" normalizeH="0" baseline="0" noProof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40317" y="2057400"/>
            <a:ext cx="393276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01F4E5-8260-495F-8904-3ACA284FC36E}" type="datetimeFigureOut">
              <a:rPr lang="bg-BG" smtClean="0"/>
              <a:t>27.5.2026 г.</a:t>
            </a:fld>
            <a:endParaRPr lang="bg-BG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g-BG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CA4A436-2D0D-4EA9-A726-62D1E45F7066}" type="slidenum">
              <a:rPr lang="bg-BG" smtClean="0"/>
              <a:t>‹#›</a:t>
            </a:fld>
            <a:endParaRPr lang="bg-BG"/>
          </a:p>
        </p:txBody>
      </p:sp>
    </p:spTree>
  </p:cSld>
  <p:clrMapOvr>
    <a:masterClrMapping/>
  </p:clrMapOvr>
  <p:hf sldNum="0" hdr="0" ftr="0" dt="0"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01F4E5-8260-495F-8904-3ACA284FC36E}" type="datetimeFigureOut">
              <a:rPr lang="bg-BG" smtClean="0"/>
              <a:t>27.5.2026 г.</a:t>
            </a:fld>
            <a:endParaRPr lang="bg-BG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g-BG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CA4A436-2D0D-4EA9-A726-62D1E45F7066}" type="slidenum">
              <a:rPr lang="bg-BG" smtClean="0"/>
              <a:t>‹#›</a:t>
            </a:fld>
            <a:endParaRPr lang="bg-BG"/>
          </a:p>
        </p:txBody>
      </p:sp>
    </p:spTree>
  </p:cSld>
  <p:clrMapOvr>
    <a:masterClrMapping/>
  </p:clrMapOvr>
  <p:hf sldNum="0" hdr="0" ftr="0" dt="0"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839200" y="190500"/>
            <a:ext cx="2743200" cy="5937250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09600" y="190500"/>
            <a:ext cx="8026400" cy="5937250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01F4E5-8260-495F-8904-3ACA284FC36E}" type="datetimeFigureOut">
              <a:rPr lang="bg-BG" smtClean="0"/>
              <a:t>27.5.2026 г.</a:t>
            </a:fld>
            <a:endParaRPr lang="bg-BG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g-BG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CA4A436-2D0D-4EA9-A726-62D1E45F7066}" type="slidenum">
              <a:rPr lang="bg-BG" smtClean="0"/>
              <a:t>‹#›</a:t>
            </a:fld>
            <a:endParaRPr lang="bg-BG"/>
          </a:p>
        </p:txBody>
      </p:sp>
    </p:spTree>
  </p:cSld>
  <p:clrMapOvr>
    <a:masterClrMapping/>
  </p:clrMapOvr>
  <p:hf sldNum="0" hdr="0" ftr="0" dt="0"/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6"/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0" y="0"/>
            <a:ext cx="12198351" cy="6861175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1027" name="Rectangle 3"/>
          <p:cNvSpPr>
            <a:spLocks noGrp="1"/>
          </p:cNvSpPr>
          <p:nvPr>
            <p:ph type="title"/>
          </p:nvPr>
        </p:nvSpPr>
        <p:spPr>
          <a:xfrm>
            <a:off x="609600" y="190500"/>
            <a:ext cx="10972800" cy="582613"/>
          </a:xfrm>
          <a:prstGeom prst="rect">
            <a:avLst/>
          </a:prstGeom>
          <a:noFill/>
          <a:ln w="9525">
            <a:noFill/>
          </a:ln>
        </p:spPr>
        <p:txBody>
          <a:bodyPr anchor="ctr" anchorCtr="0"/>
          <a:lstStyle/>
          <a:p>
            <a:pPr lvl="0"/>
            <a:r>
              <a:rPr lang="en-US" altLang="zh-CN" dirty="0"/>
              <a:t>Click to edit Master title style</a:t>
            </a:r>
          </a:p>
        </p:txBody>
      </p:sp>
      <p:sp>
        <p:nvSpPr>
          <p:cNvPr id="1028" name="Rectangle 4"/>
          <p:cNvSpPr>
            <a:spLocks noGrp="1"/>
          </p:cNvSpPr>
          <p:nvPr>
            <p:ph type="body" idx="1"/>
          </p:nvPr>
        </p:nvSpPr>
        <p:spPr>
          <a:xfrm>
            <a:off x="609600" y="1174750"/>
            <a:ext cx="10972800" cy="4953000"/>
          </a:xfrm>
          <a:prstGeom prst="rect">
            <a:avLst/>
          </a:prstGeom>
          <a:noFill/>
          <a:ln w="9525">
            <a:noFill/>
          </a:ln>
        </p:spPr>
        <p:txBody>
          <a:bodyPr/>
          <a:lstStyle/>
          <a:p>
            <a:pPr lvl="0"/>
            <a:r>
              <a:rPr lang="en-US" altLang="zh-CN" dirty="0"/>
              <a:t>Click to edit Master text styles</a:t>
            </a:r>
          </a:p>
          <a:p>
            <a:pPr lvl="1"/>
            <a:r>
              <a:rPr lang="en-US" altLang="zh-CN" dirty="0"/>
              <a:t>Second level</a:t>
            </a:r>
          </a:p>
          <a:p>
            <a:pPr lvl="2"/>
            <a:r>
              <a:rPr lang="en-US" altLang="zh-CN" dirty="0"/>
              <a:t>Third level</a:t>
            </a:r>
          </a:p>
          <a:p>
            <a:pPr lvl="3"/>
            <a:r>
              <a:rPr lang="en-US" altLang="zh-CN" dirty="0"/>
              <a:t>Fourth level</a:t>
            </a:r>
          </a:p>
          <a:p>
            <a:pPr lvl="4"/>
            <a:r>
              <a:rPr lang="en-US" altLang="zh-CN" dirty="0"/>
              <a:t>Fifth level</a:t>
            </a:r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609600" y="6245225"/>
            <a:ext cx="28448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/>
          <a:lstStyle>
            <a:lvl1pPr>
              <a:defRPr sz="1400"/>
            </a:lvl1pPr>
          </a:lstStyle>
          <a:p>
            <a:fld id="{2401F4E5-8260-495F-8904-3ACA284FC36E}" type="datetimeFigureOut">
              <a:rPr lang="bg-BG" smtClean="0"/>
              <a:t>27.5.2026 г.</a:t>
            </a:fld>
            <a:endParaRPr lang="bg-BG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4165600" y="6245225"/>
            <a:ext cx="38608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/>
          <a:lstStyle>
            <a:lvl1pPr algn="ctr">
              <a:defRPr sz="1400"/>
            </a:lvl1pPr>
          </a:lstStyle>
          <a:p>
            <a:endParaRPr lang="bg-BG"/>
          </a:p>
        </p:txBody>
      </p:sp>
      <p:sp>
        <p:nvSpPr>
          <p:cNvPr id="1031" name="Rectangle 7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8737600" y="6245225"/>
            <a:ext cx="28448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/>
          <a:lstStyle>
            <a:lvl1pPr algn="r">
              <a:defRPr sz="1400"/>
            </a:lvl1pPr>
          </a:lstStyle>
          <a:p>
            <a:fld id="{ECA4A436-2D0D-4EA9-A726-62D1E45F7066}" type="slidenum">
              <a:rPr lang="bg-BG" smtClean="0"/>
              <a:t>‹#›</a:t>
            </a:fld>
            <a:endParaRPr lang="bg-BG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sldNum="0" hdr="0" ftr="0" dt="0"/>
  <p:txStyles>
    <p:titleStyle>
      <a:lvl1pPr algn="l" rtl="0" fontAlgn="base">
        <a:spcBef>
          <a:spcPct val="0"/>
        </a:spcBef>
        <a:spcAft>
          <a:spcPct val="0"/>
        </a:spcAft>
        <a:defRPr sz="3600" kern="1200">
          <a:solidFill>
            <a:schemeClr val="bg1"/>
          </a:solidFill>
          <a:latin typeface="+mj-lt"/>
          <a:ea typeface="+mj-ea"/>
          <a:cs typeface="+mj-cs"/>
        </a:defRPr>
      </a:lvl1pPr>
      <a:lvl2pPr algn="l" rtl="0" fontAlgn="base">
        <a:spcBef>
          <a:spcPct val="0"/>
        </a:spcBef>
        <a:spcAft>
          <a:spcPct val="0"/>
        </a:spcAft>
        <a:defRPr sz="3600">
          <a:solidFill>
            <a:schemeClr val="bg1"/>
          </a:solidFill>
          <a:latin typeface="Arial" panose="020B0604020202020204" pitchFamily="34" charset="0"/>
          <a:ea typeface="SimSun" panose="02010600030101010101" pitchFamily="2" charset="-122"/>
        </a:defRPr>
      </a:lvl2pPr>
      <a:lvl3pPr algn="l" rtl="0" fontAlgn="base">
        <a:spcBef>
          <a:spcPct val="0"/>
        </a:spcBef>
        <a:spcAft>
          <a:spcPct val="0"/>
        </a:spcAft>
        <a:defRPr sz="3600">
          <a:solidFill>
            <a:schemeClr val="bg1"/>
          </a:solidFill>
          <a:latin typeface="Arial" panose="020B0604020202020204" pitchFamily="34" charset="0"/>
          <a:ea typeface="SimSun" panose="02010600030101010101" pitchFamily="2" charset="-122"/>
        </a:defRPr>
      </a:lvl3pPr>
      <a:lvl4pPr algn="l" rtl="0" fontAlgn="base">
        <a:spcBef>
          <a:spcPct val="0"/>
        </a:spcBef>
        <a:spcAft>
          <a:spcPct val="0"/>
        </a:spcAft>
        <a:defRPr sz="3600">
          <a:solidFill>
            <a:schemeClr val="bg1"/>
          </a:solidFill>
          <a:latin typeface="Arial" panose="020B0604020202020204" pitchFamily="34" charset="0"/>
          <a:ea typeface="SimSun" panose="02010600030101010101" pitchFamily="2" charset="-122"/>
        </a:defRPr>
      </a:lvl4pPr>
      <a:lvl5pPr algn="l" rtl="0" fontAlgn="base">
        <a:spcBef>
          <a:spcPct val="0"/>
        </a:spcBef>
        <a:spcAft>
          <a:spcPct val="0"/>
        </a:spcAft>
        <a:defRPr sz="3600">
          <a:solidFill>
            <a:schemeClr val="bg1"/>
          </a:solidFill>
          <a:latin typeface="Arial" panose="020B0604020202020204" pitchFamily="34" charset="0"/>
          <a:ea typeface="SimSun" panose="02010600030101010101" pitchFamily="2" charset="-122"/>
        </a:defRPr>
      </a:lvl5pPr>
      <a:lvl6pPr marL="457200" algn="l" rtl="0" fontAlgn="base">
        <a:spcBef>
          <a:spcPct val="0"/>
        </a:spcBef>
        <a:spcAft>
          <a:spcPct val="0"/>
        </a:spcAft>
        <a:defRPr sz="3600">
          <a:solidFill>
            <a:schemeClr val="bg1"/>
          </a:solidFill>
          <a:latin typeface="Arial" panose="020B0604020202020204" pitchFamily="34" charset="0"/>
          <a:ea typeface="SimSun" panose="02010600030101010101" pitchFamily="2" charset="-122"/>
        </a:defRPr>
      </a:lvl6pPr>
      <a:lvl7pPr marL="914400" algn="l" rtl="0" fontAlgn="base">
        <a:spcBef>
          <a:spcPct val="0"/>
        </a:spcBef>
        <a:spcAft>
          <a:spcPct val="0"/>
        </a:spcAft>
        <a:defRPr sz="3600">
          <a:solidFill>
            <a:schemeClr val="bg1"/>
          </a:solidFill>
          <a:latin typeface="Arial" panose="020B0604020202020204" pitchFamily="34" charset="0"/>
          <a:ea typeface="SimSun" panose="02010600030101010101" pitchFamily="2" charset="-122"/>
        </a:defRPr>
      </a:lvl7pPr>
      <a:lvl8pPr marL="1371600" algn="l" rtl="0" fontAlgn="base">
        <a:spcBef>
          <a:spcPct val="0"/>
        </a:spcBef>
        <a:spcAft>
          <a:spcPct val="0"/>
        </a:spcAft>
        <a:defRPr sz="3600">
          <a:solidFill>
            <a:schemeClr val="bg1"/>
          </a:solidFill>
          <a:latin typeface="Arial" panose="020B0604020202020204" pitchFamily="34" charset="0"/>
          <a:ea typeface="SimSun" panose="02010600030101010101" pitchFamily="2" charset="-122"/>
        </a:defRPr>
      </a:lvl8pPr>
      <a:lvl9pPr marL="1828800" algn="l" rtl="0" fontAlgn="base">
        <a:spcBef>
          <a:spcPct val="0"/>
        </a:spcBef>
        <a:spcAft>
          <a:spcPct val="0"/>
        </a:spcAft>
        <a:defRPr sz="3600">
          <a:solidFill>
            <a:schemeClr val="bg1"/>
          </a:solidFill>
          <a:latin typeface="Arial" panose="020B0604020202020204" pitchFamily="34" charset="0"/>
          <a:ea typeface="SimSun" panose="02010600030101010101" pitchFamily="2" charset="-122"/>
        </a:defRPr>
      </a:lvl9pPr>
    </p:titleStyle>
    <p:bodyStyle>
      <a:lvl1pPr marL="342900" indent="-342900" algn="l" rtl="0" fontAlgn="base">
        <a:spcBef>
          <a:spcPct val="20000"/>
        </a:spcBef>
        <a:spcAft>
          <a:spcPct val="0"/>
        </a:spcAft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fontAlgn="base">
        <a:spcBef>
          <a:spcPct val="20000"/>
        </a:spcBef>
        <a:spcAft>
          <a:spcPct val="0"/>
        </a:spcAft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fontAlgn="base">
        <a:spcBef>
          <a:spcPct val="20000"/>
        </a:spcBef>
        <a:spcAft>
          <a:spcPct val="0"/>
        </a:spcAft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fontAlgn="base">
        <a:spcBef>
          <a:spcPct val="20000"/>
        </a:spcBef>
        <a:spcAft>
          <a:spcPct val="0"/>
        </a:spcAft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fontAlgn="base">
        <a:spcBef>
          <a:spcPct val="20000"/>
        </a:spcBef>
        <a:spcAft>
          <a:spcPct val="0"/>
        </a:spcAft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7.jpeg"/><Relationship Id="rId5" Type="http://schemas.openxmlformats.org/officeDocument/2006/relationships/image" Target="../media/image6.png"/><Relationship Id="rId4" Type="http://schemas.openxmlformats.org/officeDocument/2006/relationships/image" Target="../media/image5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7.jpeg"/><Relationship Id="rId4" Type="http://schemas.openxmlformats.org/officeDocument/2006/relationships/image" Target="../media/image6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7.jpeg"/><Relationship Id="rId5" Type="http://schemas.openxmlformats.org/officeDocument/2006/relationships/image" Target="../media/image9.jpeg"/><Relationship Id="rId4" Type="http://schemas.openxmlformats.org/officeDocument/2006/relationships/image" Target="../media/image8.jpe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4.xml"/><Relationship Id="rId5" Type="http://schemas.openxmlformats.org/officeDocument/2006/relationships/image" Target="../media/image7.jpeg"/><Relationship Id="rId4" Type="http://schemas.openxmlformats.org/officeDocument/2006/relationships/image" Target="../media/image6.png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5.png"/><Relationship Id="rId3" Type="http://schemas.openxmlformats.org/officeDocument/2006/relationships/hyperlink" Target="https://sf.mon.bg/?go=news&amp;p=detail&amp;newsId=1621" TargetMode="External"/><Relationship Id="rId7" Type="http://schemas.microsoft.com/office/2007/relationships/hdphoto" Target="../media/hdphoto1.wdp"/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14.png"/><Relationship Id="rId5" Type="http://schemas.openxmlformats.org/officeDocument/2006/relationships/hyperlink" Target="https://eufunds.bg/bg/opseig/node/20217?fbclid=IwZXh0bgNhZW0CMTAAYnJpZBEwMEZWM1Fod1pGQkhjbFVzaHNydGMGYXBwX2lkEDIyMjAzOTE3ODgyMDA4OTIAAR43MOA5a-ONFzz3wSd3QxAN2-1utHS-BZybS2l3Zkea3XcKZyhh9GuttYgxwA_aem_Fbk6AzEDtGhMtgAdr53yCA" TargetMode="External"/><Relationship Id="rId10" Type="http://schemas.openxmlformats.org/officeDocument/2006/relationships/image" Target="../media/image17.png"/><Relationship Id="rId4" Type="http://schemas.openxmlformats.org/officeDocument/2006/relationships/hyperlink" Target="https://eumis2020.government.bg/&#8230;/1437c53d-98a9-46eb-9d52&#8230;" TargetMode="External"/><Relationship Id="rId9" Type="http://schemas.openxmlformats.org/officeDocument/2006/relationships/image" Target="../media/image16.png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alphaModFix amt="90000"/>
            <a:lum/>
          </a:blip>
          <a:srcRect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608577" y="1962912"/>
            <a:ext cx="7400544" cy="4437888"/>
          </a:xfrm>
          <a:gradFill>
            <a:gsLst>
              <a:gs pos="0">
                <a:schemeClr val="accent1">
                  <a:lumMod val="60000"/>
                  <a:lumOff val="40000"/>
                </a:schemeClr>
              </a:gs>
              <a:gs pos="74000">
                <a:schemeClr val="accent1">
                  <a:lumMod val="45000"/>
                  <a:lumOff val="55000"/>
                </a:schemeClr>
              </a:gs>
              <a:gs pos="83000">
                <a:schemeClr val="accent1">
                  <a:lumMod val="45000"/>
                  <a:lumOff val="55000"/>
                </a:schemeClr>
              </a:gs>
              <a:gs pos="0">
                <a:schemeClr val="accent4">
                  <a:lumMod val="20000"/>
                  <a:lumOff val="80000"/>
                </a:schemeClr>
              </a:gs>
            </a:gsLst>
            <a:lin ang="5400000" scaled="1"/>
          </a:gradFill>
        </p:spPr>
        <p:txBody>
          <a:bodyPr>
            <a:normAutofit fontScale="92500"/>
          </a:bodyPr>
          <a:lstStyle/>
          <a:p>
            <a:pPr marL="0" indent="0" algn="ctr">
              <a:buNone/>
            </a:pPr>
            <a:endParaRPr lang="ru-RU" b="1" dirty="0" smtClean="0">
              <a:latin typeface="Verdana" panose="020B0604030504040204" pitchFamily="34" charset="0"/>
              <a:ea typeface="Verdana" panose="020B0604030504040204" pitchFamily="34" charset="0"/>
            </a:endParaRPr>
          </a:p>
          <a:p>
            <a:pPr marL="0" indent="0" algn="ctr">
              <a:buNone/>
            </a:pPr>
            <a:r>
              <a:rPr lang="ru-RU" b="1" dirty="0" smtClean="0">
                <a:latin typeface="Verdana" panose="020B0604030504040204" pitchFamily="34" charset="0"/>
                <a:ea typeface="Verdana" panose="020B0604030504040204" pitchFamily="34" charset="0"/>
              </a:rPr>
              <a:t>Процедура BG05SFPR001-1.009</a:t>
            </a:r>
          </a:p>
          <a:p>
            <a:pPr marL="0" indent="0" algn="just">
              <a:lnSpc>
                <a:spcPct val="160000"/>
              </a:lnSpc>
              <a:buNone/>
            </a:pPr>
            <a:r>
              <a:rPr lang="ru-RU" sz="27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Verdana" panose="020B0604030504040204" pitchFamily="34" charset="0"/>
                <a:ea typeface="Verdana" panose="020B0604030504040204" pitchFamily="34" charset="0"/>
              </a:rPr>
              <a:t> </a:t>
            </a:r>
            <a:r>
              <a:rPr lang="ru-RU" sz="27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Verdana" panose="020B0604030504040204" pitchFamily="34" charset="0"/>
                <a:ea typeface="Verdana" panose="020B0604030504040204" pitchFamily="34" charset="0"/>
              </a:rPr>
              <a:t>„Създаване на условия за достъп до образование чрез преодоляване на демографски, социални и културни бариери“ </a:t>
            </a:r>
            <a:r>
              <a:rPr lang="ru-RU" sz="26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Verdana" panose="020B0604030504040204" pitchFamily="34" charset="0"/>
                <a:ea typeface="Verdana" panose="020B0604030504040204" pitchFamily="34" charset="0"/>
              </a:rPr>
              <a:t>(допълващо финансиране на подхода ВОМР)</a:t>
            </a:r>
            <a:endParaRPr lang="bg-BG" sz="26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Verdana" panose="020B0604030504040204" pitchFamily="34" charset="0"/>
              <a:ea typeface="Verdana" panose="020B0604030504040204" pitchFamily="34" charset="0"/>
            </a:endParaRP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1920" y="2515650"/>
            <a:ext cx="4062841" cy="3068286"/>
          </a:xfrm>
          <a:prstGeom prst="rect">
            <a:avLst/>
          </a:prstGeom>
          <a:blipFill>
            <a:blip r:embed="rId2"/>
            <a:tile tx="0" ty="0" sx="100000" sy="100000" flip="none" algn="tl"/>
          </a:blipFill>
          <a:effectLst>
            <a:glow rad="228600">
              <a:schemeClr val="accent1">
                <a:alpha val="40000"/>
              </a:schemeClr>
            </a:glow>
          </a:effectLst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80936" y="494127"/>
            <a:ext cx="3318040" cy="813589"/>
          </a:xfrm>
          <a:prstGeom prst="rect">
            <a:avLst/>
          </a:prstGeom>
        </p:spPr>
      </p:pic>
      <p:pic>
        <p:nvPicPr>
          <p:cNvPr id="1026" name="Picture 2" descr="https://sp2023.bg/images/logo_sp.png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83500" y="494127"/>
            <a:ext cx="4298981" cy="866826"/>
          </a:xfrm>
          <a:prstGeom prst="rect">
            <a:avLst/>
          </a:prstGeom>
          <a:solidFill>
            <a:schemeClr val="bg1"/>
          </a:solidFill>
        </p:spPr>
      </p:pic>
      <p:sp>
        <p:nvSpPr>
          <p:cNvPr id="7" name="Chevron 6"/>
          <p:cNvSpPr/>
          <p:nvPr/>
        </p:nvSpPr>
        <p:spPr>
          <a:xfrm>
            <a:off x="3889249" y="3669126"/>
            <a:ext cx="719328" cy="1110138"/>
          </a:xfrm>
          <a:prstGeom prst="chevron">
            <a:avLst/>
          </a:prstGeom>
          <a:solidFill>
            <a:schemeClr val="accent1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bg-BG">
              <a:solidFill>
                <a:schemeClr val="tx1"/>
              </a:solidFill>
            </a:endParaRPr>
          </a:p>
        </p:txBody>
      </p:sp>
      <p:pic>
        <p:nvPicPr>
          <p:cNvPr id="2" name="Picture 3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734560" y="127635"/>
            <a:ext cx="1607820" cy="1703070"/>
          </a:xfrm>
          <a:prstGeom prst="rect">
            <a:avLst/>
          </a:prstGeom>
          <a:noFill/>
          <a:ln w="9525">
            <a:noFill/>
          </a:ln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alphaModFix amt="90000"/>
            <a:lum/>
          </a:blip>
          <a:srcRect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81940" y="1963420"/>
            <a:ext cx="7157085" cy="4004310"/>
          </a:xfrm>
          <a:gradFill flip="none" rotWithShape="1">
            <a:gsLst>
              <a:gs pos="0">
                <a:schemeClr val="accent1">
                  <a:lumMod val="60000"/>
                  <a:lumOff val="40000"/>
                </a:schemeClr>
              </a:gs>
              <a:gs pos="74000">
                <a:schemeClr val="accent1">
                  <a:lumMod val="45000"/>
                  <a:lumOff val="55000"/>
                </a:schemeClr>
              </a:gs>
              <a:gs pos="83000">
                <a:schemeClr val="accent1">
                  <a:lumMod val="45000"/>
                  <a:lumOff val="55000"/>
                </a:schemeClr>
              </a:gs>
              <a:gs pos="17000">
                <a:schemeClr val="accent4">
                  <a:lumMod val="20000"/>
                  <a:lumOff val="80000"/>
                </a:schemeClr>
              </a:gs>
            </a:gsLst>
            <a:lin ang="13500000" scaled="1"/>
            <a:tileRect/>
          </a:gradFill>
        </p:spPr>
        <p:txBody>
          <a:bodyPr>
            <a:normAutofit/>
          </a:bodyPr>
          <a:lstStyle/>
          <a:p>
            <a:pPr marL="0" indent="0" algn="ctr">
              <a:buNone/>
            </a:pPr>
            <a:endParaRPr lang="ru-RU" sz="1000" b="1" dirty="0" smtClean="0">
              <a:latin typeface="Verdana" panose="020B0604030504040204" pitchFamily="34" charset="0"/>
              <a:ea typeface="Verdana" panose="020B0604030504040204" pitchFamily="34" charset="0"/>
            </a:endParaRPr>
          </a:p>
          <a:p>
            <a:pPr marL="0" indent="0" algn="just">
              <a:buNone/>
            </a:pPr>
            <a:r>
              <a:rPr lang="ru-RU" sz="2200" b="1" dirty="0" smtClean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Тази процедура е инструмент за допълващо финансиране на подхода ВОМР за преодоляване на образователните предизвикателства на територията на селски и други райони със специфични характеристики в България, в рамките на одобрени стратегии за ВОМР на МИГ, в които са заложени дейности по ПО.</a:t>
            </a:r>
            <a:endParaRPr lang="en-US" sz="2200" b="1" dirty="0" smtClean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marL="0" indent="0" algn="just">
              <a:buNone/>
            </a:pPr>
            <a:endParaRPr lang="ru-RU" sz="180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Verdana" panose="020B0604030504040204" pitchFamily="34" charset="0"/>
              <a:ea typeface="Verdana" panose="020B0604030504040204" pitchFamily="34" charset="0"/>
            </a:endParaRPr>
          </a:p>
          <a:p>
            <a:pPr marL="0" indent="0" algn="just">
              <a:buNone/>
            </a:pPr>
            <a:r>
              <a:rPr lang="ru-RU" sz="1800" b="1" i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Verdana" panose="020B0604030504040204" pitchFamily="34" charset="0"/>
                <a:ea typeface="Verdana" panose="020B0604030504040204" pitchFamily="34" charset="0"/>
              </a:rPr>
              <a:t>Приоритет </a:t>
            </a:r>
            <a:r>
              <a:rPr lang="ru-RU" sz="18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Verdana" panose="020B0604030504040204" pitchFamily="34" charset="0"/>
                <a:ea typeface="Verdana" panose="020B0604030504040204" pitchFamily="34" charset="0"/>
              </a:rPr>
              <a:t>1: „Приобщаващо образование и образователна интеграция“ </a:t>
            </a:r>
            <a:endParaRPr lang="bg-BG" sz="2200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80936" y="494127"/>
            <a:ext cx="3318040" cy="813589"/>
          </a:xfrm>
          <a:prstGeom prst="rect">
            <a:avLst/>
          </a:prstGeom>
        </p:spPr>
      </p:pic>
      <p:pic>
        <p:nvPicPr>
          <p:cNvPr id="1026" name="Picture 2" descr="https://sp2023.bg/images/logo_sp.pn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83500" y="494127"/>
            <a:ext cx="4298981" cy="866826"/>
          </a:xfrm>
          <a:prstGeom prst="rect">
            <a:avLst/>
          </a:prstGeom>
          <a:solidFill>
            <a:schemeClr val="bg1"/>
          </a:solidFill>
        </p:spPr>
      </p:pic>
      <p:sp>
        <p:nvSpPr>
          <p:cNvPr id="7" name="Chevron 6"/>
          <p:cNvSpPr/>
          <p:nvPr/>
        </p:nvSpPr>
        <p:spPr>
          <a:xfrm>
            <a:off x="7503434" y="3391693"/>
            <a:ext cx="719328" cy="1110138"/>
          </a:xfrm>
          <a:prstGeom prst="chevron">
            <a:avLst/>
          </a:prstGeom>
          <a:gradFill>
            <a:gsLst>
              <a:gs pos="26000">
                <a:schemeClr val="tx2"/>
              </a:gs>
              <a:gs pos="74000">
                <a:schemeClr val="accent1">
                  <a:lumMod val="45000"/>
                  <a:lumOff val="55000"/>
                </a:schemeClr>
              </a:gs>
              <a:gs pos="83000">
                <a:schemeClr val="accent1">
                  <a:lumMod val="45000"/>
                  <a:lumOff val="55000"/>
                </a:schemeClr>
              </a:gs>
              <a:gs pos="17000">
                <a:schemeClr val="accent4">
                  <a:lumMod val="20000"/>
                  <a:lumOff val="80000"/>
                </a:schemeClr>
              </a:gs>
            </a:gsLst>
            <a:lin ang="13500000" scaled="1"/>
          </a:gra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bg-BG">
              <a:solidFill>
                <a:schemeClr val="tx1"/>
              </a:solidFill>
            </a:endParaRPr>
          </a:p>
        </p:txBody>
      </p:sp>
      <p:sp>
        <p:nvSpPr>
          <p:cNvPr id="2" name="Rounded Rectangle 1"/>
          <p:cNvSpPr/>
          <p:nvPr/>
        </p:nvSpPr>
        <p:spPr>
          <a:xfrm>
            <a:off x="8235950" y="1962785"/>
            <a:ext cx="3836035" cy="3756660"/>
          </a:xfrm>
          <a:prstGeom prst="roundRect">
            <a:avLst/>
          </a:prstGeom>
          <a:effectLst>
            <a:glow rad="495300">
              <a:schemeClr val="accent1">
                <a:alpha val="40000"/>
              </a:schemeClr>
            </a:glow>
            <a:outerShdw blurRad="50800" dist="38100" dir="16200000" rotWithShape="0">
              <a:prstClr val="black">
                <a:alpha val="40000"/>
              </a:prstClr>
            </a:outerShdw>
            <a:softEdge rad="254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000" b="1" dirty="0" smtClean="0">
                <a:solidFill>
                  <a:schemeClr val="tx1"/>
                </a:solidFill>
              </a:rPr>
              <a:t>В Закона за предучилищното и училищното образование (ЗПУО) е заложено, че образованието е национален приоритет с принципи за равен достъп до качествено образование и приобщаване на всяко дете и на всеки ученик!</a:t>
            </a:r>
            <a:endParaRPr lang="bg-BG" sz="2000" b="1" dirty="0">
              <a:solidFill>
                <a:schemeClr val="tx1"/>
              </a:solidFill>
            </a:endParaRP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906645" y="252730"/>
            <a:ext cx="1353820" cy="1295400"/>
          </a:xfrm>
          <a:prstGeom prst="rect">
            <a:avLst/>
          </a:prstGeom>
          <a:noFill/>
          <a:ln w="9525">
            <a:noFill/>
          </a:ln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pattFill prst="smConfetti">
          <a:fgClr>
            <a:schemeClr val="accent1"/>
          </a:fgClr>
          <a:bgClr>
            <a:schemeClr val="bg1"/>
          </a:bgClr>
        </a:patt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5021" y="440890"/>
            <a:ext cx="11108340" cy="997766"/>
          </a:xfrm>
          <a:solidFill>
            <a:schemeClr val="bg2"/>
          </a:solidFill>
        </p:spPr>
        <p:txBody>
          <a:bodyPr/>
          <a:lstStyle/>
          <a:p>
            <a:endParaRPr lang="bg-BG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35022" y="1865375"/>
            <a:ext cx="11108340" cy="1688591"/>
          </a:xfrm>
          <a:gradFill flip="none" rotWithShape="1">
            <a:gsLst>
              <a:gs pos="12000">
                <a:schemeClr val="accent1">
                  <a:lumMod val="5000"/>
                  <a:lumOff val="95000"/>
                </a:schemeClr>
              </a:gs>
              <a:gs pos="74000">
                <a:schemeClr val="accent1">
                  <a:lumMod val="45000"/>
                  <a:lumOff val="55000"/>
                </a:schemeClr>
              </a:gs>
              <a:gs pos="83000">
                <a:schemeClr val="accent1">
                  <a:lumMod val="45000"/>
                  <a:lumOff val="55000"/>
                </a:schemeClr>
              </a:gs>
              <a:gs pos="100000">
                <a:schemeClr val="accent1">
                  <a:lumMod val="30000"/>
                  <a:lumOff val="70000"/>
                </a:schemeClr>
              </a:gs>
            </a:gsLst>
            <a:lin ang="5400000" scaled="1"/>
            <a:tileRect/>
          </a:gradFill>
        </p:spPr>
        <p:txBody>
          <a:bodyPr>
            <a:normAutofit fontScale="62500" lnSpcReduction="20000"/>
          </a:bodyPr>
          <a:lstStyle/>
          <a:p>
            <a:pPr marL="0" indent="0">
              <a:buNone/>
            </a:pPr>
            <a:r>
              <a:rPr lang="ru-RU" b="1" i="1" dirty="0" smtClean="0">
                <a:latin typeface="Verdana" panose="020B0604030504040204" pitchFamily="34" charset="0"/>
                <a:ea typeface="Verdana" panose="020B0604030504040204" pitchFamily="34" charset="0"/>
              </a:rPr>
              <a:t>Основна цел: </a:t>
            </a:r>
          </a:p>
          <a:p>
            <a:pPr marL="0" indent="0" algn="ctr">
              <a:lnSpc>
                <a:spcPct val="160000"/>
              </a:lnSpc>
              <a:buNone/>
            </a:pPr>
            <a:r>
              <a:rPr lang="ru-RU" dirty="0" smtClean="0">
                <a:latin typeface="Verdana" panose="020B0604030504040204" pitchFamily="34" charset="0"/>
                <a:ea typeface="Verdana" panose="020B0604030504040204" pitchFamily="34" charset="0"/>
              </a:rPr>
              <a:t>Подкрепа за социално включване на деца и ученици от маргинализираните групи чрез подобряване на достъпа им до качествено образование</a:t>
            </a:r>
            <a:endParaRPr lang="bg-BG" dirty="0">
              <a:latin typeface="Verdana" panose="020B0604030504040204" pitchFamily="34" charset="0"/>
              <a:ea typeface="Verdana" panose="020B0604030504040204" pitchFamily="34" charset="0"/>
            </a:endParaRP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51753" y="538207"/>
            <a:ext cx="3627639" cy="801948"/>
          </a:xfrm>
          <a:prstGeom prst="rect">
            <a:avLst/>
          </a:prstGeom>
        </p:spPr>
      </p:pic>
      <p:pic>
        <p:nvPicPr>
          <p:cNvPr id="6" name="Picture 2" descr="https://sp2023.bg/images/logo_sp.pn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88740" y="538207"/>
            <a:ext cx="4241880" cy="85636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73000" y="3553967"/>
            <a:ext cx="4264063" cy="3278682"/>
          </a:xfrm>
          <a:prstGeom prst="rect">
            <a:avLst/>
          </a:prstGeom>
          <a:effectLst>
            <a:softEdge rad="190500"/>
          </a:effectLst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16801" y="3681984"/>
            <a:ext cx="3262591" cy="3005326"/>
          </a:xfrm>
          <a:prstGeom prst="rect">
            <a:avLst/>
          </a:prstGeom>
          <a:effectLst>
            <a:softEdge rad="88900"/>
          </a:effectLst>
        </p:spPr>
      </p:pic>
      <p:pic>
        <p:nvPicPr>
          <p:cNvPr id="9" name="Picture 3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970145" y="143510"/>
            <a:ext cx="1385570" cy="1623695"/>
          </a:xfrm>
          <a:prstGeom prst="rect">
            <a:avLst/>
          </a:prstGeom>
          <a:noFill/>
          <a:ln w="9525">
            <a:noFill/>
          </a:ln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60000">
              <a:schemeClr val="accent4">
                <a:lumMod val="5000"/>
                <a:lumOff val="95000"/>
              </a:schemeClr>
            </a:gs>
            <a:gs pos="74000">
              <a:schemeClr val="accent4">
                <a:lumMod val="45000"/>
                <a:lumOff val="55000"/>
              </a:schemeClr>
            </a:gs>
            <a:gs pos="50000">
              <a:schemeClr val="accent4">
                <a:lumMod val="45000"/>
                <a:lumOff val="55000"/>
              </a:schemeClr>
            </a:gs>
            <a:gs pos="30000">
              <a:schemeClr val="accent4">
                <a:lumMod val="30000"/>
                <a:lumOff val="70000"/>
              </a:schemeClr>
            </a:gs>
          </a:gsLst>
          <a:lin ang="540000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Content Placeholder 9"/>
          <p:cNvPicPr>
            <a:picLocks noGrp="1" noChangeAspect="1"/>
          </p:cNvPicPr>
          <p:nvPr>
            <p:ph sz="half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0488798">
            <a:off x="412205" y="2546757"/>
            <a:ext cx="3546347" cy="2310475"/>
          </a:xfr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53771" y="377395"/>
            <a:ext cx="2976663" cy="721415"/>
          </a:xfrm>
          <a:prstGeom prst="rect">
            <a:avLst/>
          </a:prstGeom>
        </p:spPr>
      </p:pic>
      <p:pic>
        <p:nvPicPr>
          <p:cNvPr id="7" name="Picture 2" descr="https://sp2023.bg/images/logo_sp.pn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237380" y="377396"/>
            <a:ext cx="3832697" cy="82716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" name="Picture 3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004753" y="377190"/>
            <a:ext cx="1057275" cy="1295400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3" name="Content Placeholder 2"/>
          <p:cNvSpPr>
            <a:spLocks noGrp="1"/>
          </p:cNvSpPr>
          <p:nvPr>
            <p:ph sz="half" idx="2"/>
          </p:nvPr>
        </p:nvSpPr>
        <p:spPr>
          <a:xfrm>
            <a:off x="4237355" y="2059940"/>
            <a:ext cx="7757795" cy="4555490"/>
          </a:xfrm>
        </p:spPr>
        <p:txBody>
          <a:bodyPr>
            <a:noAutofit/>
          </a:bodyPr>
          <a:lstStyle/>
          <a:p>
            <a:pPr algn="just"/>
            <a:r>
              <a:rPr lang="ru-RU" sz="1900" dirty="0" smtClean="0">
                <a:latin typeface="Verdana" panose="020B0604030504040204" pitchFamily="34" charset="0"/>
                <a:ea typeface="Verdana" panose="020B0604030504040204" pitchFamily="34" charset="0"/>
                <a:sym typeface="+mn-ea"/>
              </a:rPr>
              <a:t>Подобряване на достъпа до качествено образование за намаляване на отпадащите от образование деца и ученици</a:t>
            </a:r>
            <a:r>
              <a:rPr lang="bg-BG" altLang="ru-RU" sz="1900" dirty="0" smtClean="0">
                <a:latin typeface="Verdana" panose="020B0604030504040204" pitchFamily="34" charset="0"/>
                <a:ea typeface="Verdana" panose="020B0604030504040204" pitchFamily="34" charset="0"/>
                <a:sym typeface="+mn-ea"/>
              </a:rPr>
              <a:t> </a:t>
            </a:r>
          </a:p>
          <a:p>
            <a:pPr marL="0" indent="0" algn="just">
              <a:buNone/>
            </a:pPr>
            <a:endParaRPr lang="bg-BG" altLang="ru-RU" sz="1900" dirty="0" smtClean="0">
              <a:latin typeface="Verdana" panose="020B0604030504040204" pitchFamily="34" charset="0"/>
              <a:ea typeface="Verdana" panose="020B0604030504040204" pitchFamily="34" charset="0"/>
              <a:sym typeface="+mn-ea"/>
            </a:endParaRPr>
          </a:p>
          <a:p>
            <a:pPr algn="just"/>
            <a:r>
              <a:rPr lang="bg-BG" altLang="en-US" sz="1900" dirty="0" smtClean="0">
                <a:latin typeface="Verdana" panose="020B0604030504040204" pitchFamily="34" charset="0"/>
                <a:ea typeface="Verdana" panose="020B0604030504040204" pitchFamily="34" charset="0"/>
                <a:sym typeface="+mn-ea"/>
              </a:rPr>
              <a:t>П</a:t>
            </a:r>
            <a:r>
              <a:rPr lang="en-US" altLang="en-US" sz="1900" dirty="0" smtClean="0">
                <a:latin typeface="Verdana" panose="020B0604030504040204" pitchFamily="34" charset="0"/>
                <a:ea typeface="Verdana" panose="020B0604030504040204" pitchFamily="34" charset="0"/>
                <a:sym typeface="+mn-ea"/>
              </a:rPr>
              <a:t>овишаване на качеството на предучилищното и училищното образование чрез подкрепа на развитието на специалистите в системата на предучилищното и училищното образование;</a:t>
            </a:r>
          </a:p>
          <a:p>
            <a:pPr algn="just"/>
            <a:endParaRPr lang="en-US" altLang="en-US" sz="1900" dirty="0" smtClean="0">
              <a:latin typeface="Verdana" panose="020B0604030504040204" pitchFamily="34" charset="0"/>
              <a:ea typeface="Verdana" panose="020B0604030504040204" pitchFamily="34" charset="0"/>
              <a:sym typeface="+mn-ea"/>
            </a:endParaRPr>
          </a:p>
          <a:p>
            <a:pPr algn="just"/>
            <a:r>
              <a:rPr lang="bg-BG" altLang="en-US" sz="1900" dirty="0" smtClean="0">
                <a:latin typeface="Verdana" panose="020B0604030504040204" pitchFamily="34" charset="0"/>
                <a:ea typeface="Verdana" panose="020B0604030504040204" pitchFamily="34" charset="0"/>
                <a:sym typeface="+mn-ea"/>
              </a:rPr>
              <a:t>Н</a:t>
            </a:r>
            <a:r>
              <a:rPr lang="en-US" altLang="en-US" sz="1900" dirty="0" smtClean="0">
                <a:latin typeface="Verdana" panose="020B0604030504040204" pitchFamily="34" charset="0"/>
                <a:ea typeface="Verdana" panose="020B0604030504040204" pitchFamily="34" charset="0"/>
                <a:sym typeface="+mn-ea"/>
              </a:rPr>
              <a:t>асърчаване на ефективното взаимодействие на училищната/ните  и предучилищните общност/и, вкл. работа с родителите, ангажиране на местните заинтересовани страни с образователните институци</a:t>
            </a:r>
            <a:r>
              <a:rPr lang="bg-BG" altLang="en-US" sz="1900" dirty="0" smtClean="0">
                <a:latin typeface="Verdana" panose="020B0604030504040204" pitchFamily="34" charset="0"/>
                <a:ea typeface="Verdana" panose="020B0604030504040204" pitchFamily="34" charset="0"/>
                <a:sym typeface="+mn-ea"/>
              </a:rPr>
              <a:t>и</a:t>
            </a:r>
          </a:p>
        </p:txBody>
      </p:sp>
      <p:sp>
        <p:nvSpPr>
          <p:cNvPr id="4" name="Text Box 3"/>
          <p:cNvSpPr txBox="1"/>
          <p:nvPr/>
        </p:nvSpPr>
        <p:spPr>
          <a:xfrm>
            <a:off x="6522720" y="1537335"/>
            <a:ext cx="4547235" cy="5219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g-BG" altLang="en-US" sz="2800"/>
              <a:t>СПЕЦИФИЧНИ ЦЕЛИ</a:t>
            </a:r>
            <a:r>
              <a:rPr lang="bg-BG" altLang="en-US"/>
              <a:t> 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22718">
              <a:srgbClr val="FFF4D3"/>
            </a:gs>
            <a:gs pos="15000">
              <a:schemeClr val="accent4">
                <a:lumMod val="5000"/>
                <a:lumOff val="95000"/>
              </a:schemeClr>
            </a:gs>
            <a:gs pos="74000">
              <a:schemeClr val="accent4">
                <a:lumMod val="45000"/>
                <a:lumOff val="55000"/>
              </a:schemeClr>
            </a:gs>
            <a:gs pos="83000">
              <a:schemeClr val="accent4">
                <a:lumMod val="45000"/>
                <a:lumOff val="55000"/>
              </a:schemeClr>
            </a:gs>
            <a:gs pos="100000">
              <a:schemeClr val="accent4">
                <a:lumMod val="30000"/>
                <a:lumOff val="70000"/>
              </a:schemeClr>
            </a:gs>
          </a:gsLst>
          <a:lin ang="540000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32298" y="496111"/>
            <a:ext cx="11050621" cy="953311"/>
          </a:xfrm>
          <a:pattFill prst="pct20">
            <a:fgClr>
              <a:schemeClr val="accent4">
                <a:lumMod val="40000"/>
                <a:lumOff val="60000"/>
              </a:schemeClr>
            </a:fgClr>
            <a:bgClr>
              <a:schemeClr val="bg1"/>
            </a:bgClr>
          </a:pattFill>
        </p:spPr>
        <p:txBody>
          <a:bodyPr>
            <a:normAutofit fontScale="90000"/>
          </a:bodyPr>
          <a:lstStyle/>
          <a:p>
            <a:pPr algn="ctr"/>
            <a:r>
              <a:rPr lang="en-US" sz="36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/>
            </a:r>
            <a:br>
              <a:rPr lang="en-US" sz="36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</a:br>
            <a:r>
              <a:rPr lang="ru-RU" sz="36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Verdana" panose="020B0604030504040204" pitchFamily="34" charset="0"/>
                <a:ea typeface="Verdana" panose="020B0604030504040204" pitchFamily="34" charset="0"/>
              </a:rPr>
              <a:t>Допустими кандидати и териториален обхват</a:t>
            </a:r>
            <a:r>
              <a:rPr lang="ru-RU" dirty="0" smtClean="0"/>
              <a:t/>
            </a:r>
            <a:br>
              <a:rPr lang="ru-RU" dirty="0" smtClean="0"/>
            </a:br>
            <a:endParaRPr lang="bg-BG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32298" y="1819071"/>
            <a:ext cx="11050621" cy="4727643"/>
          </a:xfrm>
        </p:spPr>
        <p:txBody>
          <a:bodyPr>
            <a:normAutofit fontScale="92500" lnSpcReduction="20000"/>
          </a:bodyPr>
          <a:lstStyle/>
          <a:p>
            <a:pPr marL="0" indent="0" algn="just">
              <a:buNone/>
            </a:pPr>
            <a:r>
              <a:rPr lang="en-US" dirty="0" smtClean="0"/>
              <a:t>	</a:t>
            </a:r>
            <a:r>
              <a:rPr lang="ru-RU" dirty="0" smtClean="0"/>
              <a:t>Процедурата е насочена към организации от територията на Местни инициативни групи (МИГ) с одобрени стратегии по подхода ВОМР. Допустими бенефициенти са</a:t>
            </a:r>
            <a:r>
              <a:rPr lang="en-US" dirty="0" smtClean="0"/>
              <a:t>:</a:t>
            </a:r>
            <a:endParaRPr lang="ru-RU" dirty="0" smtClean="0"/>
          </a:p>
          <a:p>
            <a:pPr marL="0" indent="0">
              <a:buNone/>
            </a:pPr>
            <a:endParaRPr lang="ru-RU" dirty="0" smtClean="0"/>
          </a:p>
          <a:p>
            <a:pPr algn="just"/>
            <a:r>
              <a:rPr lang="ru-RU" dirty="0" smtClean="0"/>
              <a:t>Общини</a:t>
            </a:r>
            <a:endParaRPr lang="en-US" dirty="0" smtClean="0"/>
          </a:p>
          <a:p>
            <a:endParaRPr lang="ru-RU" dirty="0" smtClean="0"/>
          </a:p>
          <a:p>
            <a:pPr algn="just"/>
            <a:r>
              <a:rPr lang="ru-RU" dirty="0" smtClean="0"/>
              <a:t>Държавни, общински и частни училища и детски градини</a:t>
            </a:r>
            <a:endParaRPr lang="en-US" dirty="0" smtClean="0"/>
          </a:p>
          <a:p>
            <a:endParaRPr lang="ru-RU" dirty="0" smtClean="0"/>
          </a:p>
          <a:p>
            <a:pPr algn="just"/>
            <a:r>
              <a:rPr lang="ru-RU" dirty="0" smtClean="0"/>
              <a:t>Юридически лица с нестопанска цел (ЮЛНЦ) с опит в образованието или работата с уязвими групи</a:t>
            </a:r>
            <a:endParaRPr lang="bg-BG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22718">
              <a:srgbClr val="FFF4D3"/>
            </a:gs>
            <a:gs pos="15000">
              <a:schemeClr val="accent4">
                <a:lumMod val="5000"/>
                <a:lumOff val="95000"/>
              </a:schemeClr>
            </a:gs>
            <a:gs pos="74000">
              <a:schemeClr val="accent4">
                <a:lumMod val="45000"/>
                <a:lumOff val="55000"/>
              </a:schemeClr>
            </a:gs>
            <a:gs pos="83000">
              <a:schemeClr val="accent4">
                <a:lumMod val="45000"/>
                <a:lumOff val="55000"/>
              </a:schemeClr>
            </a:gs>
            <a:gs pos="100000">
              <a:schemeClr val="accent4">
                <a:lumMod val="30000"/>
                <a:lumOff val="70000"/>
              </a:scheme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379305" y="382555"/>
            <a:ext cx="7549755" cy="833799"/>
          </a:xfrm>
          <a:pattFill prst="pct25">
            <a:fgClr>
              <a:schemeClr val="accent4">
                <a:lumMod val="40000"/>
                <a:lumOff val="60000"/>
              </a:schemeClr>
            </a:fgClr>
            <a:bgClr>
              <a:schemeClr val="bg1"/>
            </a:bgClr>
          </a:pattFill>
        </p:spPr>
        <p:txBody>
          <a:bodyPr>
            <a:normAutofit fontScale="90000"/>
          </a:bodyPr>
          <a:lstStyle/>
          <a:p>
            <a:pPr algn="ctr"/>
            <a:r>
              <a:rPr lang="en-US" sz="3200" b="1" dirty="0" smtClean="0">
                <a:latin typeface="Verdana" panose="020B0604030504040204" pitchFamily="34" charset="0"/>
                <a:ea typeface="Verdana" panose="020B0604030504040204" pitchFamily="34" charset="0"/>
                <a:cs typeface="Calibri" panose="020F0502020204030204" pitchFamily="34" charset="0"/>
              </a:rPr>
              <a:t/>
            </a:r>
            <a:br>
              <a:rPr lang="en-US" sz="3200" b="1" dirty="0" smtClean="0">
                <a:latin typeface="Verdana" panose="020B0604030504040204" pitchFamily="34" charset="0"/>
                <a:ea typeface="Verdana" panose="020B0604030504040204" pitchFamily="34" charset="0"/>
                <a:cs typeface="Calibri" panose="020F0502020204030204" pitchFamily="34" charset="0"/>
              </a:rPr>
            </a:br>
            <a:r>
              <a:rPr lang="ru-RU" sz="3600" b="1" dirty="0" smtClean="0">
                <a:latin typeface="Verdana" panose="020B0604030504040204" pitchFamily="34" charset="0"/>
                <a:ea typeface="Verdana" panose="020B0604030504040204" pitchFamily="34" charset="0"/>
                <a:cs typeface="Calibri" panose="020F0502020204030204" pitchFamily="34" charset="0"/>
              </a:rPr>
              <a:t>Допустими дейности</a:t>
            </a:r>
            <a:r>
              <a:rPr lang="ru-RU" dirty="0" smtClean="0">
                <a:latin typeface="Verdana" panose="020B0604030504040204" pitchFamily="34" charset="0"/>
                <a:ea typeface="Verdana" panose="020B0604030504040204" pitchFamily="34" charset="0"/>
              </a:rPr>
              <a:t/>
            </a:r>
            <a:br>
              <a:rPr lang="ru-RU" dirty="0" smtClean="0">
                <a:latin typeface="Verdana" panose="020B0604030504040204" pitchFamily="34" charset="0"/>
                <a:ea typeface="Verdana" panose="020B0604030504040204" pitchFamily="34" charset="0"/>
              </a:rPr>
            </a:br>
            <a:endParaRPr lang="bg-BG" dirty="0">
              <a:latin typeface="Verdana" panose="020B0604030504040204" pitchFamily="34" charset="0"/>
              <a:ea typeface="Verdana" panose="020B0604030504040204" pitchFamily="34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02432" y="1342417"/>
            <a:ext cx="10534261" cy="5654127"/>
          </a:xfrm>
          <a:blipFill dpi="0" rotWithShape="1">
            <a:blip r:embed="rId2"/>
            <a:srcRect/>
            <a:tile tx="0" ty="0" sx="100000" sy="100000" flip="none" algn="tl"/>
          </a:blipFill>
          <a:effectLst>
            <a:softEdge rad="139700"/>
          </a:effectLst>
        </p:spPr>
        <p:txBody>
          <a:bodyPr>
            <a:normAutofit lnSpcReduction="10000"/>
          </a:bodyPr>
          <a:lstStyle/>
          <a:p>
            <a:pPr marL="0" indent="0">
              <a:buNone/>
            </a:pPr>
            <a:endParaRPr lang="en-US" dirty="0" smtClean="0"/>
          </a:p>
          <a:p>
            <a:pPr marL="0" indent="0">
              <a:buNone/>
            </a:pPr>
            <a:r>
              <a:rPr lang="ru-RU" sz="27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Основните направления за финансиране включват: </a:t>
            </a:r>
            <a:endParaRPr lang="en-US" sz="2700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marL="0" indent="0">
              <a:buNone/>
            </a:pPr>
            <a:endParaRPr lang="ru-RU" sz="2700" dirty="0" smtClean="0"/>
          </a:p>
          <a:p>
            <a:pPr algn="just"/>
            <a:r>
              <a:rPr lang="ru-RU" sz="2700" dirty="0" smtClean="0"/>
              <a:t>Подкрепа за деца и ученици: мерки за преодоляване на бариери пред достъпа до образование</a:t>
            </a:r>
            <a:endParaRPr lang="en-US" sz="2700" dirty="0" smtClean="0"/>
          </a:p>
          <a:p>
            <a:endParaRPr lang="ru-RU" sz="2700" dirty="0" smtClean="0"/>
          </a:p>
          <a:p>
            <a:pPr algn="just"/>
            <a:r>
              <a:rPr lang="ru-RU" sz="2700" dirty="0" smtClean="0"/>
              <a:t>Обучение на персонал: квалификация на педагогически и непедагогически специалисти за работа в мултикултурна среда</a:t>
            </a:r>
            <a:endParaRPr lang="en-US" sz="2700" dirty="0" smtClean="0"/>
          </a:p>
          <a:p>
            <a:endParaRPr lang="ru-RU" sz="2700" dirty="0" smtClean="0"/>
          </a:p>
          <a:p>
            <a:pPr algn="just"/>
            <a:r>
              <a:rPr lang="ru-RU" sz="2700" dirty="0" smtClean="0"/>
              <a:t>Работа с общността: включване на родителите и местните общности в образователния процес</a:t>
            </a:r>
          </a:p>
          <a:p>
            <a:endParaRPr lang="bg-BG" dirty="0"/>
          </a:p>
        </p:txBody>
      </p:sp>
      <p:sp>
        <p:nvSpPr>
          <p:cNvPr id="4" name="Rectangle 3"/>
          <p:cNvSpPr/>
          <p:nvPr/>
        </p:nvSpPr>
        <p:spPr>
          <a:xfrm>
            <a:off x="8649477" y="2071395"/>
            <a:ext cx="2855167" cy="86177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200" b="1" dirty="0">
                <a:solidFill>
                  <a:prstClr val="black"/>
                </a:solidFill>
                <a:latin typeface="Verdana" panose="020B0604030504040204" pitchFamily="34" charset="0"/>
                <a:ea typeface="Verdana" panose="020B0604030504040204" pitchFamily="34" charset="0"/>
                <a:cs typeface="Calibri" panose="020F0502020204030204" pitchFamily="34" charset="0"/>
              </a:rPr>
              <a:t/>
            </a:r>
            <a:br>
              <a:rPr lang="en-US" sz="3200" b="1" dirty="0">
                <a:solidFill>
                  <a:prstClr val="black"/>
                </a:solidFill>
                <a:latin typeface="Verdana" panose="020B0604030504040204" pitchFamily="34" charset="0"/>
                <a:ea typeface="Verdana" panose="020B0604030504040204" pitchFamily="34" charset="0"/>
                <a:cs typeface="Calibri" panose="020F0502020204030204" pitchFamily="34" charset="0"/>
              </a:rPr>
            </a:br>
            <a:endParaRPr lang="bg-BG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22718">
              <a:srgbClr val="FFF4D3"/>
            </a:gs>
            <a:gs pos="15000">
              <a:schemeClr val="accent4">
                <a:lumMod val="5000"/>
                <a:lumOff val="95000"/>
              </a:schemeClr>
            </a:gs>
            <a:gs pos="74000">
              <a:schemeClr val="accent4">
                <a:lumMod val="45000"/>
                <a:lumOff val="55000"/>
              </a:schemeClr>
            </a:gs>
            <a:gs pos="83000">
              <a:schemeClr val="accent4">
                <a:lumMod val="45000"/>
                <a:lumOff val="55000"/>
              </a:schemeClr>
            </a:gs>
            <a:gs pos="100000">
              <a:schemeClr val="accent4">
                <a:lumMod val="30000"/>
                <a:lumOff val="70000"/>
              </a:scheme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379305" y="382555"/>
            <a:ext cx="7549755" cy="833799"/>
          </a:xfrm>
          <a:pattFill prst="pct25">
            <a:fgClr>
              <a:schemeClr val="accent4">
                <a:lumMod val="40000"/>
                <a:lumOff val="60000"/>
              </a:schemeClr>
            </a:fgClr>
            <a:bgClr>
              <a:schemeClr val="bg1"/>
            </a:bgClr>
          </a:pattFill>
        </p:spPr>
        <p:txBody>
          <a:bodyPr>
            <a:normAutofit fontScale="90000"/>
          </a:bodyPr>
          <a:lstStyle/>
          <a:p>
            <a:pPr algn="ctr"/>
            <a:r>
              <a:rPr lang="en-US" sz="3200" b="1" dirty="0" smtClean="0">
                <a:latin typeface="Verdana" panose="020B0604030504040204" pitchFamily="34" charset="0"/>
                <a:ea typeface="Verdana" panose="020B0604030504040204" pitchFamily="34" charset="0"/>
                <a:cs typeface="Calibri" panose="020F0502020204030204" pitchFamily="34" charset="0"/>
              </a:rPr>
              <a:t/>
            </a:r>
            <a:br>
              <a:rPr lang="en-US" sz="3200" b="1" dirty="0" smtClean="0">
                <a:latin typeface="Verdana" panose="020B0604030504040204" pitchFamily="34" charset="0"/>
                <a:ea typeface="Verdana" panose="020B0604030504040204" pitchFamily="34" charset="0"/>
                <a:cs typeface="Calibri" panose="020F0502020204030204" pitchFamily="34" charset="0"/>
              </a:rPr>
            </a:br>
            <a:r>
              <a:rPr lang="ru-RU" sz="3600" b="1" dirty="0" smtClean="0">
                <a:latin typeface="Verdana" panose="020B0604030504040204" pitchFamily="34" charset="0"/>
                <a:ea typeface="Verdana" panose="020B0604030504040204" pitchFamily="34" charset="0"/>
                <a:cs typeface="Calibri" panose="020F0502020204030204" pitchFamily="34" charset="0"/>
              </a:rPr>
              <a:t>Допустими разходи</a:t>
            </a:r>
            <a:r>
              <a:rPr lang="ru-RU" dirty="0" smtClean="0">
                <a:latin typeface="Verdana" panose="020B0604030504040204" pitchFamily="34" charset="0"/>
                <a:ea typeface="Verdana" panose="020B0604030504040204" pitchFamily="34" charset="0"/>
              </a:rPr>
              <a:t/>
            </a:r>
            <a:br>
              <a:rPr lang="ru-RU" dirty="0" smtClean="0">
                <a:latin typeface="Verdana" panose="020B0604030504040204" pitchFamily="34" charset="0"/>
                <a:ea typeface="Verdana" panose="020B0604030504040204" pitchFamily="34" charset="0"/>
              </a:rPr>
            </a:br>
            <a:endParaRPr lang="bg-BG" dirty="0">
              <a:latin typeface="Verdana" panose="020B0604030504040204" pitchFamily="34" charset="0"/>
              <a:ea typeface="Verdana" panose="020B0604030504040204" pitchFamily="34" charset="0"/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8649477" y="2071395"/>
            <a:ext cx="2855167" cy="86177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200" b="1" dirty="0">
                <a:solidFill>
                  <a:prstClr val="black"/>
                </a:solidFill>
                <a:latin typeface="Verdana" panose="020B0604030504040204" pitchFamily="34" charset="0"/>
                <a:ea typeface="Verdana" panose="020B0604030504040204" pitchFamily="34" charset="0"/>
                <a:cs typeface="Calibri" panose="020F0502020204030204" pitchFamily="34" charset="0"/>
              </a:rPr>
              <a:t/>
            </a:r>
            <a:br>
              <a:rPr lang="en-US" sz="3200" b="1" dirty="0">
                <a:solidFill>
                  <a:prstClr val="black"/>
                </a:solidFill>
                <a:latin typeface="Verdana" panose="020B0604030504040204" pitchFamily="34" charset="0"/>
                <a:ea typeface="Verdana" panose="020B0604030504040204" pitchFamily="34" charset="0"/>
                <a:cs typeface="Calibri" panose="020F0502020204030204" pitchFamily="34" charset="0"/>
              </a:rPr>
            </a:br>
            <a:endParaRPr lang="bg-BG" dirty="0"/>
          </a:p>
        </p:txBody>
      </p:sp>
      <p:sp>
        <p:nvSpPr>
          <p:cNvPr id="5" name="Rectangle 4"/>
          <p:cNvSpPr/>
          <p:nvPr/>
        </p:nvSpPr>
        <p:spPr>
          <a:xfrm>
            <a:off x="733096" y="1306286"/>
            <a:ext cx="10842171" cy="4819524"/>
          </a:xfrm>
          <a:prstGeom prst="rect">
            <a:avLst/>
          </a:prstGeom>
          <a:pattFill prst="pct10">
            <a:fgClr>
              <a:schemeClr val="accent2">
                <a:lumMod val="40000"/>
                <a:lumOff val="60000"/>
              </a:schemeClr>
            </a:fgClr>
            <a:bgClr>
              <a:schemeClr val="bg1"/>
            </a:bgClr>
          </a:pattFill>
          <a:effectLst>
            <a:softEdge rad="25400"/>
          </a:effectLst>
        </p:spPr>
        <p:txBody>
          <a:bodyPr wrap="square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ru-RU" sz="2600" b="1" i="1" dirty="0" smtClean="0"/>
              <a:t>1. Разходи </a:t>
            </a:r>
            <a:r>
              <a:rPr lang="ru-RU" sz="2600" b="1" i="1" dirty="0"/>
              <a:t>за персонал </a:t>
            </a:r>
            <a:r>
              <a:rPr lang="ru-RU" sz="2600" dirty="0"/>
              <a:t>(преки разходи</a:t>
            </a:r>
            <a:r>
              <a:rPr lang="ru-RU" sz="2600" dirty="0" smtClean="0"/>
              <a:t>): възнаграждения, осигуровки, експерти</a:t>
            </a:r>
          </a:p>
          <a:p>
            <a:pPr algn="just">
              <a:lnSpc>
                <a:spcPct val="150000"/>
              </a:lnSpc>
            </a:pPr>
            <a:r>
              <a:rPr lang="ru-RU" sz="2600" b="1" i="1" dirty="0" smtClean="0"/>
              <a:t>2</a:t>
            </a:r>
            <a:r>
              <a:rPr lang="ru-RU" sz="2600" b="1" i="1" dirty="0"/>
              <a:t>. Материална подкрепа и </a:t>
            </a:r>
            <a:r>
              <a:rPr lang="ru-RU" sz="2600" b="1" i="1" dirty="0" smtClean="0"/>
              <a:t>оборудване: </a:t>
            </a:r>
            <a:r>
              <a:rPr lang="ru-RU" sz="2600" dirty="0" smtClean="0"/>
              <a:t>пособия, оборудване, такси за </a:t>
            </a:r>
            <a:r>
              <a:rPr lang="ru-RU" sz="2600" dirty="0"/>
              <a:t>посещения на културни институции, музеи, </a:t>
            </a:r>
            <a:r>
              <a:rPr lang="ru-RU" sz="2600" dirty="0" smtClean="0"/>
              <a:t>театри, др.</a:t>
            </a:r>
            <a:endParaRPr lang="ru-RU" sz="2600" dirty="0"/>
          </a:p>
          <a:p>
            <a:pPr algn="just">
              <a:lnSpc>
                <a:spcPct val="150000"/>
              </a:lnSpc>
            </a:pPr>
            <a:r>
              <a:rPr lang="ru-RU" sz="2600" b="1" i="1" dirty="0" smtClean="0"/>
              <a:t>3. Транспорт </a:t>
            </a:r>
            <a:r>
              <a:rPr lang="ru-RU" sz="2600" b="1" i="1" dirty="0"/>
              <a:t>и </a:t>
            </a:r>
            <a:r>
              <a:rPr lang="ru-RU" sz="2600" b="1" i="1" dirty="0" smtClean="0"/>
              <a:t>мобилност</a:t>
            </a:r>
            <a:r>
              <a:rPr lang="ru-RU" sz="2600" dirty="0" smtClean="0"/>
              <a:t>: транспортни разходи, командировъчни, др.</a:t>
            </a:r>
            <a:endParaRPr lang="ru-RU" sz="2600" dirty="0"/>
          </a:p>
          <a:p>
            <a:pPr algn="just">
              <a:lnSpc>
                <a:spcPct val="150000"/>
              </a:lnSpc>
            </a:pPr>
            <a:r>
              <a:rPr lang="ru-RU" sz="2600" b="1" i="1" dirty="0"/>
              <a:t>4. Услуги и </a:t>
            </a:r>
            <a:r>
              <a:rPr lang="ru-RU" sz="2600" b="1" i="1" dirty="0" smtClean="0"/>
              <a:t>логистика</a:t>
            </a:r>
            <a:r>
              <a:rPr lang="ru-RU" sz="2600" dirty="0" smtClean="0"/>
              <a:t>: наеми, кетъринг</a:t>
            </a:r>
            <a:endParaRPr lang="ru-RU" sz="2600" dirty="0"/>
          </a:p>
          <a:p>
            <a:pPr algn="just">
              <a:lnSpc>
                <a:spcPct val="150000"/>
              </a:lnSpc>
            </a:pPr>
            <a:r>
              <a:rPr lang="ru-RU" sz="2600" b="1" i="1" dirty="0"/>
              <a:t>5. Опростени разходи </a:t>
            </a:r>
            <a:r>
              <a:rPr lang="ru-RU" sz="2600" dirty="0" smtClean="0"/>
              <a:t>(единна </a:t>
            </a:r>
            <a:r>
              <a:rPr lang="ru-RU" sz="2600" dirty="0"/>
              <a:t>ставка)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pattFill prst="shingle">
          <a:fgClr>
            <a:schemeClr val="accent6">
              <a:lumMod val="20000"/>
              <a:lumOff val="80000"/>
            </a:schemeClr>
          </a:fgClr>
          <a:bgClr>
            <a:schemeClr val="bg1"/>
          </a:bgClr>
        </a:patt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97285" y="359924"/>
            <a:ext cx="6527260" cy="992222"/>
          </a:xfrm>
          <a:solidFill>
            <a:schemeClr val="accent4">
              <a:lumMod val="20000"/>
              <a:lumOff val="80000"/>
            </a:schemeClr>
          </a:solidFill>
          <a:effectLst>
            <a:softEdge rad="139700"/>
          </a:effectLst>
        </p:spPr>
        <p:txBody>
          <a:bodyPr>
            <a:noAutofit/>
          </a:bodyPr>
          <a:lstStyle/>
          <a:p>
            <a:pPr algn="ctr"/>
            <a:r>
              <a:rPr lang="en-US" sz="3200" b="1" dirty="0" smtClean="0">
                <a:latin typeface="Verdana" panose="020B0604030504040204" pitchFamily="34" charset="0"/>
                <a:ea typeface="Verdana" panose="020B0604030504040204" pitchFamily="34" charset="0"/>
              </a:rPr>
              <a:t/>
            </a:r>
            <a:br>
              <a:rPr lang="en-US" sz="3200" b="1" dirty="0" smtClean="0">
                <a:latin typeface="Verdana" panose="020B0604030504040204" pitchFamily="34" charset="0"/>
                <a:ea typeface="Verdana" panose="020B0604030504040204" pitchFamily="34" charset="0"/>
              </a:rPr>
            </a:br>
            <a:r>
              <a:rPr lang="ru-RU" sz="3200" b="1" dirty="0" smtClean="0">
                <a:latin typeface="Verdana" panose="020B0604030504040204" pitchFamily="34" charset="0"/>
                <a:ea typeface="Verdana" panose="020B0604030504040204" pitchFamily="34" charset="0"/>
              </a:rPr>
              <a:t>Финансови параметри</a:t>
            </a:r>
            <a:br>
              <a:rPr lang="ru-RU" sz="3200" b="1" dirty="0" smtClean="0">
                <a:latin typeface="Verdana" panose="020B0604030504040204" pitchFamily="34" charset="0"/>
                <a:ea typeface="Verdana" panose="020B0604030504040204" pitchFamily="34" charset="0"/>
              </a:rPr>
            </a:br>
            <a:endParaRPr lang="bg-BG" sz="3200" b="1" dirty="0">
              <a:latin typeface="Verdana" panose="020B0604030504040204" pitchFamily="34" charset="0"/>
              <a:ea typeface="Verdana" panose="020B0604030504040204" pitchFamily="34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951722" y="2715208"/>
            <a:ext cx="10273005" cy="3760237"/>
          </a:xfrm>
        </p:spPr>
        <p:txBody>
          <a:bodyPr>
            <a:normAutofit fontScale="82500" lnSpcReduction="10000"/>
          </a:bodyPr>
          <a:lstStyle/>
          <a:p>
            <a:pPr>
              <a:lnSpc>
                <a:spcPct val="150000"/>
              </a:lnSpc>
            </a:pPr>
            <a:r>
              <a:rPr lang="ru-RU" dirty="0" smtClean="0"/>
              <a:t>Минимален размер на БФП за проект: </a:t>
            </a:r>
            <a:r>
              <a:rPr lang="bg-BG" b="1" dirty="0"/>
              <a:t>25 565 </a:t>
            </a:r>
            <a:r>
              <a:rPr lang="bg-BG" b="1" dirty="0" smtClean="0"/>
              <a:t>евро</a:t>
            </a:r>
          </a:p>
          <a:p>
            <a:pPr marL="0" indent="0">
              <a:lnSpc>
                <a:spcPct val="150000"/>
              </a:lnSpc>
              <a:buNone/>
            </a:pPr>
            <a:endParaRPr lang="ru-RU" sz="800" dirty="0" smtClean="0"/>
          </a:p>
          <a:p>
            <a:pPr>
              <a:lnSpc>
                <a:spcPct val="150000"/>
              </a:lnSpc>
            </a:pPr>
            <a:r>
              <a:rPr lang="ru-RU" dirty="0" smtClean="0"/>
              <a:t>Максимален размер на БФП за проект: </a:t>
            </a:r>
            <a:r>
              <a:rPr lang="bg-BG" b="1" dirty="0"/>
              <a:t>178 952 евро </a:t>
            </a:r>
            <a:r>
              <a:rPr lang="ru-RU" dirty="0" smtClean="0"/>
              <a:t>(но не повече от бюджета, определен за съответната МИГ)</a:t>
            </a:r>
          </a:p>
          <a:p>
            <a:pPr>
              <a:lnSpc>
                <a:spcPct val="150000"/>
              </a:lnSpc>
            </a:pPr>
            <a:r>
              <a:rPr lang="bg-BG" altLang="ru-RU" dirty="0" smtClean="0"/>
              <a:t>122 710,05 / 81 806,70</a:t>
            </a:r>
            <a:endParaRPr lang="ru-RU" dirty="0" smtClean="0"/>
          </a:p>
          <a:p>
            <a:pPr marL="0" indent="0">
              <a:lnSpc>
                <a:spcPct val="150000"/>
              </a:lnSpc>
              <a:buNone/>
            </a:pPr>
            <a:endParaRPr lang="ru-RU" sz="800" dirty="0" smtClean="0"/>
          </a:p>
          <a:p>
            <a:pPr>
              <a:lnSpc>
                <a:spcPct val="150000"/>
              </a:lnSpc>
            </a:pPr>
            <a:r>
              <a:rPr lang="ru-RU" dirty="0" smtClean="0"/>
              <a:t>Общ бюджет на процедурата: </a:t>
            </a:r>
            <a:r>
              <a:rPr lang="ru-RU" b="1" dirty="0" smtClean="0"/>
              <a:t>204 516,75</a:t>
            </a:r>
            <a:r>
              <a:rPr lang="bg-BG" b="1" dirty="0"/>
              <a:t> </a:t>
            </a:r>
            <a:r>
              <a:rPr lang="ru-RU" b="1" dirty="0" smtClean="0"/>
              <a:t>евро</a:t>
            </a:r>
            <a:endParaRPr lang="bg-BG" b="1" dirty="0"/>
          </a:p>
        </p:txBody>
      </p:sp>
      <p:sp>
        <p:nvSpPr>
          <p:cNvPr id="4" name="Rectangle 3"/>
          <p:cNvSpPr/>
          <p:nvPr/>
        </p:nvSpPr>
        <p:spPr>
          <a:xfrm>
            <a:off x="951722" y="1651519"/>
            <a:ext cx="10356980" cy="460375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  <a:effectLst>
            <a:softEdge rad="63500"/>
          </a:effectLst>
        </p:spPr>
        <p:txBody>
          <a:bodyPr wrap="square">
            <a:spAutoFit/>
          </a:bodyPr>
          <a:lstStyle/>
          <a:p>
            <a:pPr algn="ctr"/>
            <a:r>
              <a:rPr lang="ru-RU" sz="2400" b="1" dirty="0" smtClean="0"/>
              <a:t>BG06AFSP001-1.001-00</a:t>
            </a:r>
            <a:r>
              <a:rPr lang="bg-BG" altLang="ru-RU" sz="2400" b="1" dirty="0" smtClean="0"/>
              <a:t>06</a:t>
            </a:r>
            <a:r>
              <a:rPr lang="ru-RU" sz="2400" b="1" dirty="0" smtClean="0"/>
              <a:t>: </a:t>
            </a:r>
            <a:r>
              <a:rPr lang="bg-BG" altLang="ru-RU" sz="2400" b="1" dirty="0" smtClean="0"/>
              <a:t>СНЦ “МИГ общини Елена и Златарица”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pattFill prst="pct10">
          <a:fgClr>
            <a:srgbClr val="FFC000"/>
          </a:fgClr>
          <a:bgClr>
            <a:schemeClr val="bg1"/>
          </a:bgClr>
        </a:patt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867077" y="350195"/>
            <a:ext cx="6858001" cy="963038"/>
          </a:xfrm>
          <a:gradFill>
            <a:gsLst>
              <a:gs pos="22000">
                <a:schemeClr val="accent4">
                  <a:lumMod val="5000"/>
                  <a:lumOff val="95000"/>
                </a:schemeClr>
              </a:gs>
              <a:gs pos="74000">
                <a:schemeClr val="accent4">
                  <a:lumMod val="45000"/>
                  <a:lumOff val="55000"/>
                </a:schemeClr>
              </a:gs>
              <a:gs pos="50000">
                <a:schemeClr val="accent4">
                  <a:lumMod val="45000"/>
                  <a:lumOff val="55000"/>
                </a:schemeClr>
              </a:gs>
              <a:gs pos="20000">
                <a:schemeClr val="accent4">
                  <a:lumMod val="30000"/>
                  <a:lumOff val="70000"/>
                </a:schemeClr>
              </a:gs>
            </a:gsLst>
            <a:lin ang="5400000" scaled="1"/>
          </a:gradFill>
        </p:spPr>
        <p:txBody>
          <a:bodyPr>
            <a:normAutofit fontScale="90000"/>
          </a:bodyPr>
          <a:lstStyle/>
          <a:p>
            <a:pPr algn="ctr"/>
            <a:r>
              <a:rPr lang="ru-RU" dirty="0"/>
              <a:t/>
            </a:r>
            <a:br>
              <a:rPr lang="ru-RU" dirty="0"/>
            </a:br>
            <a:r>
              <a:rPr lang="en-US" dirty="0" smtClean="0"/>
              <a:t/>
            </a:r>
            <a:br>
              <a:rPr lang="en-US" dirty="0" smtClean="0"/>
            </a:br>
            <a:r>
              <a:rPr lang="ru-RU" sz="3600" b="1" dirty="0" smtClean="0">
                <a:latin typeface="Verdana" panose="020B0604030504040204" pitchFamily="34" charset="0"/>
                <a:ea typeface="Verdana" panose="020B0604030504040204" pitchFamily="34" charset="0"/>
              </a:rPr>
              <a:t>Срокове за кандидатстване</a:t>
            </a:r>
            <a:r>
              <a:rPr lang="ru-RU" dirty="0" smtClean="0"/>
              <a:t/>
            </a:r>
            <a:br>
              <a:rPr lang="ru-RU" dirty="0" smtClean="0"/>
            </a:br>
            <a:r>
              <a:rPr lang="ru-RU" dirty="0" smtClean="0"/>
              <a:t/>
            </a:r>
            <a:br>
              <a:rPr lang="ru-RU" dirty="0" smtClean="0"/>
            </a:br>
            <a:endParaRPr lang="bg-BG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86439" y="1550728"/>
            <a:ext cx="10972800" cy="4914393"/>
          </a:xfrm>
          <a:pattFill prst="pct25">
            <a:fgClr>
              <a:srgbClr val="FFC000"/>
            </a:fgClr>
            <a:bgClr>
              <a:schemeClr val="bg1"/>
            </a:bgClr>
          </a:pattFill>
        </p:spPr>
        <p:txBody>
          <a:bodyPr>
            <a:normAutofit fontScale="77500" lnSpcReduction="20000"/>
          </a:bodyPr>
          <a:lstStyle/>
          <a:p>
            <a:pPr marL="0" indent="0" algn="ctr">
              <a:buNone/>
            </a:pPr>
            <a:r>
              <a:rPr lang="en-US" dirty="0" smtClean="0"/>
              <a:t>	</a:t>
            </a:r>
            <a:r>
              <a:rPr lang="ru-RU" sz="3000" dirty="0" smtClean="0"/>
              <a:t>Процедурата предвижда </a:t>
            </a:r>
            <a:r>
              <a:rPr lang="ru-RU" sz="3000" b="1" u="sng" dirty="0" smtClean="0"/>
              <a:t>три</a:t>
            </a:r>
            <a:r>
              <a:rPr lang="ru-RU" sz="3000" dirty="0" smtClean="0"/>
              <a:t> приема на проектни предложения:</a:t>
            </a:r>
            <a:endParaRPr lang="en-US" sz="3000" dirty="0" smtClean="0"/>
          </a:p>
          <a:p>
            <a:pPr marL="0" indent="0" algn="ctr">
              <a:buNone/>
            </a:pPr>
            <a:r>
              <a:rPr lang="ru-RU" dirty="0" smtClean="0"/>
              <a:t> </a:t>
            </a:r>
          </a:p>
          <a:p>
            <a:r>
              <a:rPr lang="ru-RU" i="1" dirty="0" smtClean="0"/>
              <a:t>Първи прием</a:t>
            </a:r>
            <a:r>
              <a:rPr lang="ru-RU" dirty="0" smtClean="0"/>
              <a:t>:  </a:t>
            </a:r>
            <a:r>
              <a:rPr lang="ru-RU" sz="2600" b="1" dirty="0" smtClean="0"/>
              <a:t>08</a:t>
            </a:r>
            <a:r>
              <a:rPr lang="en-US" sz="2600" b="1" dirty="0" smtClean="0"/>
              <a:t> </a:t>
            </a:r>
            <a:r>
              <a:rPr lang="bg-BG" sz="2600" b="1" dirty="0" smtClean="0"/>
              <a:t>април </a:t>
            </a:r>
            <a:r>
              <a:rPr lang="ru-RU" sz="2600" b="1" dirty="0" smtClean="0"/>
              <a:t>2026 г. до 8 юли 2026 г.</a:t>
            </a:r>
            <a:r>
              <a:rPr lang="ru-RU" sz="2600" dirty="0" smtClean="0"/>
              <a:t>, 23:59 ч.</a:t>
            </a:r>
          </a:p>
          <a:p>
            <a:r>
              <a:rPr lang="ru-RU" i="1" dirty="0" smtClean="0"/>
              <a:t>Втори прием</a:t>
            </a:r>
            <a:r>
              <a:rPr lang="ru-RU" dirty="0" smtClean="0"/>
              <a:t>: </a:t>
            </a:r>
            <a:r>
              <a:rPr lang="ru-RU" sz="2600" b="1" dirty="0" smtClean="0"/>
              <a:t>от 9 юли до 9 ноември 2026 г.</a:t>
            </a:r>
            <a:r>
              <a:rPr lang="ru-RU" sz="2600" dirty="0" smtClean="0"/>
              <a:t>,</a:t>
            </a:r>
            <a:r>
              <a:rPr lang="ru-RU" sz="2600" b="1" dirty="0" smtClean="0"/>
              <a:t> </a:t>
            </a:r>
            <a:r>
              <a:rPr lang="ru-RU" sz="2600" dirty="0" smtClean="0"/>
              <a:t>23:59 ч.</a:t>
            </a:r>
          </a:p>
          <a:p>
            <a:r>
              <a:rPr lang="ru-RU" i="1" dirty="0" smtClean="0"/>
              <a:t>Трети прием</a:t>
            </a:r>
            <a:r>
              <a:rPr lang="ru-RU" dirty="0" smtClean="0"/>
              <a:t>: </a:t>
            </a:r>
            <a:r>
              <a:rPr lang="ru-RU" sz="2600" b="1" dirty="0" smtClean="0"/>
              <a:t>от 10 ноември 2026 г. до 10 март 2027 г</a:t>
            </a:r>
            <a:r>
              <a:rPr lang="ru-RU" sz="2600" dirty="0" smtClean="0"/>
              <a:t>., 23:59 ч.</a:t>
            </a:r>
          </a:p>
          <a:p>
            <a:endParaRPr lang="ru-RU" dirty="0"/>
          </a:p>
          <a:p>
            <a:pPr marL="0" indent="0" algn="just">
              <a:buNone/>
            </a:pPr>
            <a:r>
              <a:rPr lang="ru-RU" dirty="0" smtClean="0"/>
              <a:t>	Кандидатстването се извършва изцяло </a:t>
            </a:r>
            <a:r>
              <a:rPr lang="ru-RU" u="sng" dirty="0" smtClean="0"/>
              <a:t>по електронен път </a:t>
            </a:r>
            <a:r>
              <a:rPr lang="ru-RU" dirty="0" smtClean="0"/>
              <a:t>чрез системата ИСУН 2020. </a:t>
            </a:r>
            <a:r>
              <a:rPr lang="ru-RU" dirty="0"/>
              <a:t>Mаксималната продължителност на един проект е </a:t>
            </a:r>
            <a:r>
              <a:rPr lang="ru-RU" b="1" dirty="0"/>
              <a:t>36 месеца</a:t>
            </a:r>
            <a:r>
              <a:rPr lang="ru-RU" dirty="0"/>
              <a:t>, считано от датата на подписване на административния договор за предоставяне на БФП, но не по-късно от 31.12.2029 г.</a:t>
            </a:r>
            <a:endParaRPr lang="en-US" dirty="0" smtClean="0"/>
          </a:p>
          <a:p>
            <a:pPr marL="0" indent="0" algn="just">
              <a:buNone/>
            </a:pPr>
            <a:r>
              <a:rPr lang="en-US" dirty="0"/>
              <a:t>	</a:t>
            </a:r>
            <a:r>
              <a:rPr lang="ru-RU" dirty="0" smtClean="0"/>
              <a:t>Пълният комплект документи и Насоки можете да намерите и на официалния сайт на Програма „Образование“</a:t>
            </a:r>
            <a:endParaRPr lang="bg-BG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alphaModFix amt="65000"/>
            <a:lum/>
          </a:blip>
          <a:srcRect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5096" y="408562"/>
            <a:ext cx="6274342" cy="982493"/>
          </a:xfrm>
          <a:gradFill flip="none" rotWithShape="1">
            <a:gsLst>
              <a:gs pos="0">
                <a:schemeClr val="accent4">
                  <a:lumMod val="5000"/>
                  <a:lumOff val="95000"/>
                </a:schemeClr>
              </a:gs>
              <a:gs pos="16000">
                <a:schemeClr val="accent4">
                  <a:lumMod val="45000"/>
                  <a:lumOff val="55000"/>
                </a:schemeClr>
              </a:gs>
              <a:gs pos="83000">
                <a:schemeClr val="accent4">
                  <a:lumMod val="45000"/>
                  <a:lumOff val="55000"/>
                </a:schemeClr>
              </a:gs>
            </a:gsLst>
            <a:lin ang="5400000" scaled="1"/>
            <a:tileRect/>
          </a:gradFill>
          <a:scene3d>
            <a:camera prst="orthographicFront"/>
            <a:lightRig rig="threePt" dir="t"/>
          </a:scene3d>
          <a:sp3d>
            <a:bevelT/>
          </a:sp3d>
        </p:spPr>
        <p:txBody>
          <a:bodyPr>
            <a:noAutofit/>
          </a:bodyPr>
          <a:lstStyle/>
          <a:p>
            <a:pPr algn="ctr"/>
            <a:r>
              <a:rPr lang="ru-RU" sz="3200" dirty="0">
                <a:latin typeface="Verdana" panose="020B0604030504040204" pitchFamily="34" charset="0"/>
                <a:ea typeface="Verdana" panose="020B0604030504040204" pitchFamily="34" charset="0"/>
              </a:rPr>
              <a:t/>
            </a:r>
            <a:br>
              <a:rPr lang="ru-RU" sz="3200" dirty="0">
                <a:latin typeface="Verdana" panose="020B0604030504040204" pitchFamily="34" charset="0"/>
                <a:ea typeface="Verdana" panose="020B0604030504040204" pitchFamily="34" charset="0"/>
              </a:rPr>
            </a:br>
            <a:r>
              <a:rPr lang="en-US" sz="3200" dirty="0" smtClean="0">
                <a:latin typeface="Verdana" panose="020B0604030504040204" pitchFamily="34" charset="0"/>
                <a:ea typeface="Verdana" panose="020B0604030504040204" pitchFamily="34" charset="0"/>
              </a:rPr>
              <a:t/>
            </a:r>
            <a:br>
              <a:rPr lang="en-US" sz="3200" dirty="0" smtClean="0">
                <a:latin typeface="Verdana" panose="020B0604030504040204" pitchFamily="34" charset="0"/>
                <a:ea typeface="Verdana" panose="020B0604030504040204" pitchFamily="34" charset="0"/>
              </a:rPr>
            </a:br>
            <a:r>
              <a:rPr lang="ru-RU" sz="3200" b="1" dirty="0" smtClean="0">
                <a:latin typeface="Verdana" panose="020B0604030504040204" pitchFamily="34" charset="0"/>
                <a:ea typeface="Verdana" panose="020B0604030504040204" pitchFamily="34" charset="0"/>
              </a:rPr>
              <a:t>Недопустими елементи</a:t>
            </a:r>
            <a:r>
              <a:rPr lang="ru-RU" sz="3200" dirty="0" smtClean="0">
                <a:latin typeface="Verdana" panose="020B0604030504040204" pitchFamily="34" charset="0"/>
                <a:ea typeface="Verdana" panose="020B0604030504040204" pitchFamily="34" charset="0"/>
              </a:rPr>
              <a:t/>
            </a:r>
            <a:br>
              <a:rPr lang="ru-RU" sz="3200" dirty="0" smtClean="0">
                <a:latin typeface="Verdana" panose="020B0604030504040204" pitchFamily="34" charset="0"/>
                <a:ea typeface="Verdana" panose="020B0604030504040204" pitchFamily="34" charset="0"/>
              </a:rPr>
            </a:br>
            <a:r>
              <a:rPr lang="ru-RU" sz="3200" dirty="0" smtClean="0">
                <a:latin typeface="Verdana" panose="020B0604030504040204" pitchFamily="34" charset="0"/>
                <a:ea typeface="Verdana" panose="020B0604030504040204" pitchFamily="34" charset="0"/>
              </a:rPr>
              <a:t/>
            </a:r>
            <a:br>
              <a:rPr lang="ru-RU" sz="3200" dirty="0" smtClean="0">
                <a:latin typeface="Verdana" panose="020B0604030504040204" pitchFamily="34" charset="0"/>
                <a:ea typeface="Verdana" panose="020B0604030504040204" pitchFamily="34" charset="0"/>
              </a:rPr>
            </a:br>
            <a:endParaRPr lang="bg-BG" sz="3200" dirty="0">
              <a:latin typeface="Verdana" panose="020B0604030504040204" pitchFamily="34" charset="0"/>
              <a:ea typeface="Verdana" panose="020B0604030504040204" pitchFamily="34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7821" y="2032405"/>
            <a:ext cx="5352595" cy="4265758"/>
          </a:xfrm>
          <a:pattFill prst="pct20">
            <a:fgClr>
              <a:schemeClr val="accent2">
                <a:lumMod val="20000"/>
                <a:lumOff val="80000"/>
              </a:schemeClr>
            </a:fgClr>
            <a:bgClr>
              <a:schemeClr val="bg1"/>
            </a:bgClr>
          </a:pattFill>
          <a:effectLst>
            <a:softEdge rad="127000"/>
          </a:effectLst>
        </p:spPr>
        <p:txBody>
          <a:bodyPr>
            <a:normAutofit/>
          </a:bodyPr>
          <a:lstStyle/>
          <a:p>
            <a:pPr marL="0" indent="0" algn="ctr">
              <a:buNone/>
            </a:pPr>
            <a:endParaRPr lang="en-US" sz="800" b="1" dirty="0" smtClean="0"/>
          </a:p>
          <a:p>
            <a:pPr marL="342900" indent="-342900" algn="ctr">
              <a:buAutoNum type="arabicPeriod"/>
            </a:pPr>
            <a:r>
              <a:rPr lang="ru-RU" sz="2000" b="1" dirty="0" smtClean="0"/>
              <a:t>Недопустими дейности:</a:t>
            </a:r>
            <a:endParaRPr lang="en-US" sz="2000" b="1" dirty="0" smtClean="0"/>
          </a:p>
          <a:p>
            <a:pPr marL="0" indent="0">
              <a:buNone/>
            </a:pPr>
            <a:endParaRPr lang="ru-RU" sz="1800" b="1" dirty="0" smtClean="0"/>
          </a:p>
          <a:p>
            <a:r>
              <a:rPr lang="ru-RU" sz="1800" dirty="0" smtClean="0"/>
              <a:t>Дейности, проповядващи религия или политически идеологии</a:t>
            </a:r>
          </a:p>
          <a:p>
            <a:r>
              <a:rPr lang="ru-RU" sz="1800" dirty="0" smtClean="0"/>
              <a:t>Дейности, които не съответстват на одобрената Стратегия на съответната МИГ</a:t>
            </a:r>
          </a:p>
          <a:p>
            <a:r>
              <a:rPr lang="ru-RU" sz="1800" dirty="0" smtClean="0"/>
              <a:t>Дейности, които вече са финансирани по други програми (например „Равен достъп“, „Успех за теб“ и др.</a:t>
            </a:r>
            <a:r>
              <a:rPr lang="en-US" sz="1800" dirty="0" smtClean="0"/>
              <a:t>/</a:t>
            </a:r>
            <a:r>
              <a:rPr lang="ru-RU" sz="1800" dirty="0" smtClean="0"/>
              <a:t>Дублиращо финансиране</a:t>
            </a:r>
            <a:r>
              <a:rPr lang="en-US" sz="1800" dirty="0" smtClean="0"/>
              <a:t>)</a:t>
            </a:r>
          </a:p>
          <a:p>
            <a:r>
              <a:rPr lang="ru-RU" sz="1800" dirty="0" smtClean="0"/>
              <a:t>Дейности, изпълнявани извън територията на съответната МИГ (освен при специфични изключения за обучения)</a:t>
            </a:r>
            <a:endParaRPr lang="en-US" sz="1800" dirty="0" smtClean="0"/>
          </a:p>
          <a:p>
            <a:pPr marL="0" indent="0" algn="ctr">
              <a:buNone/>
            </a:pPr>
            <a:endParaRPr lang="ru-RU" dirty="0" smtClean="0"/>
          </a:p>
          <a:p>
            <a:pPr marL="0" indent="0" algn="ctr">
              <a:buNone/>
            </a:pPr>
            <a:endParaRPr lang="ru-RU" dirty="0" smtClean="0"/>
          </a:p>
        </p:txBody>
      </p:sp>
      <p:sp>
        <p:nvSpPr>
          <p:cNvPr id="5" name="Title 1"/>
          <p:cNvSpPr txBox="1"/>
          <p:nvPr/>
        </p:nvSpPr>
        <p:spPr>
          <a:xfrm>
            <a:off x="6662058" y="361133"/>
            <a:ext cx="5010538" cy="3417765"/>
          </a:xfrm>
          <a:prstGeom prst="rect">
            <a:avLst/>
          </a:prstGeom>
          <a:pattFill prst="pct20">
            <a:fgClr>
              <a:schemeClr val="accent2">
                <a:lumMod val="20000"/>
                <a:lumOff val="80000"/>
              </a:schemeClr>
            </a:fgClr>
            <a:bgClr>
              <a:schemeClr val="bg1"/>
            </a:bgClr>
          </a:pattFill>
          <a:effectLst>
            <a:softEdge rad="63500"/>
          </a:effectLst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ru-RU" sz="3200" dirty="0" smtClean="0">
                <a:latin typeface="Verdana" panose="020B0604030504040204" pitchFamily="34" charset="0"/>
                <a:ea typeface="Verdana" panose="020B0604030504040204" pitchFamily="34" charset="0"/>
              </a:rPr>
              <a:t/>
            </a:r>
            <a:br>
              <a:rPr lang="ru-RU" sz="3200" dirty="0" smtClean="0">
                <a:latin typeface="Verdana" panose="020B0604030504040204" pitchFamily="34" charset="0"/>
                <a:ea typeface="Verdana" panose="020B0604030504040204" pitchFamily="34" charset="0"/>
              </a:rPr>
            </a:br>
            <a:endParaRPr lang="en-US" sz="1800" b="1" dirty="0" smtClean="0">
              <a:latin typeface="+mn-lt"/>
              <a:ea typeface="Verdana" panose="020B0604030504040204" pitchFamily="34" charset="0"/>
            </a:endParaRPr>
          </a:p>
          <a:p>
            <a:pPr algn="ctr"/>
            <a:r>
              <a:rPr lang="ru-RU" sz="1800" b="1" dirty="0" smtClean="0">
                <a:latin typeface="+mn-lt"/>
                <a:ea typeface="Verdana" panose="020B0604030504040204" pitchFamily="34" charset="0"/>
              </a:rPr>
              <a:t>2. Недопустими разходи</a:t>
            </a:r>
            <a:endParaRPr lang="en-US" sz="1800" b="1" dirty="0" smtClean="0">
              <a:latin typeface="+mn-lt"/>
              <a:ea typeface="Verdana" panose="020B0604030504040204" pitchFamily="34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endParaRPr lang="ru-RU" sz="1800" b="1" dirty="0" smtClean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sz="1800" dirty="0" smtClean="0">
                <a:latin typeface="+mn-lt"/>
              </a:rPr>
              <a:t>ДДС за възстановяване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sz="1800" dirty="0" smtClean="0">
                <a:latin typeface="+mn-lt"/>
              </a:rPr>
              <a:t>Глоби и неустойки, финансови санкции и разходи по съдебни спорове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sz="1800" dirty="0" smtClean="0">
                <a:latin typeface="+mn-lt"/>
              </a:rPr>
              <a:t>Лихви, дългове и разходи по обслужване на заеми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sz="1800" dirty="0" smtClean="0">
                <a:latin typeface="+mn-lt"/>
              </a:rPr>
              <a:t>Строителство (СМР): (финансират се само леки ремонти за достъпна среда, ако са обосновани)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sz="1800" dirty="0" smtClean="0">
                <a:latin typeface="+mn-lt"/>
              </a:rPr>
              <a:t>Закупуване на земя</a:t>
            </a:r>
            <a:r>
              <a:rPr lang="ru-RU" sz="1800" dirty="0">
                <a:latin typeface="+mn-lt"/>
              </a:rPr>
              <a:t> </a:t>
            </a:r>
            <a:r>
              <a:rPr lang="ru-RU" sz="1800" dirty="0" smtClean="0">
                <a:latin typeface="+mn-lt"/>
              </a:rPr>
              <a:t>и недвижими имоти </a:t>
            </a:r>
            <a:r>
              <a:rPr lang="ru-RU" sz="3200" dirty="0" smtClean="0">
                <a:latin typeface="Verdana" panose="020B0604030504040204" pitchFamily="34" charset="0"/>
                <a:ea typeface="Verdana" panose="020B0604030504040204" pitchFamily="34" charset="0"/>
              </a:rPr>
              <a:t/>
            </a:r>
            <a:br>
              <a:rPr lang="ru-RU" sz="3200" dirty="0" smtClean="0">
                <a:latin typeface="Verdana" panose="020B0604030504040204" pitchFamily="34" charset="0"/>
                <a:ea typeface="Verdana" panose="020B0604030504040204" pitchFamily="34" charset="0"/>
              </a:rPr>
            </a:br>
            <a:r>
              <a:rPr lang="ru-RU" sz="3200" dirty="0" smtClean="0">
                <a:latin typeface="Verdana" panose="020B0604030504040204" pitchFamily="34" charset="0"/>
                <a:ea typeface="Verdana" panose="020B0604030504040204" pitchFamily="34" charset="0"/>
              </a:rPr>
              <a:t/>
            </a:r>
            <a:br>
              <a:rPr lang="ru-RU" sz="3200" dirty="0" smtClean="0">
                <a:latin typeface="Verdana" panose="020B0604030504040204" pitchFamily="34" charset="0"/>
                <a:ea typeface="Verdana" panose="020B0604030504040204" pitchFamily="34" charset="0"/>
              </a:rPr>
            </a:br>
            <a:endParaRPr lang="bg-BG" sz="3200" dirty="0">
              <a:latin typeface="Verdana" panose="020B0604030504040204" pitchFamily="34" charset="0"/>
              <a:ea typeface="Verdana" panose="020B0604030504040204" pitchFamily="34" charset="0"/>
            </a:endParaRPr>
          </a:p>
        </p:txBody>
      </p:sp>
      <p:sp>
        <p:nvSpPr>
          <p:cNvPr id="6" name="Title 1"/>
          <p:cNvSpPr txBox="1"/>
          <p:nvPr/>
        </p:nvSpPr>
        <p:spPr>
          <a:xfrm>
            <a:off x="5915607" y="4150466"/>
            <a:ext cx="5756989" cy="2548914"/>
          </a:xfrm>
          <a:prstGeom prst="rect">
            <a:avLst/>
          </a:prstGeom>
          <a:pattFill prst="pct10">
            <a:fgClr>
              <a:schemeClr val="bg2"/>
            </a:fgClr>
            <a:bgClr>
              <a:schemeClr val="bg1"/>
            </a:bgClr>
          </a:pattFill>
          <a:effectLst>
            <a:softEdge rad="76200"/>
          </a:effectLst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ru-RU" sz="2000" b="1" dirty="0" smtClean="0">
                <a:latin typeface="+mn-lt"/>
              </a:rPr>
              <a:t>3. Недопустими кандидати</a:t>
            </a:r>
            <a:endParaRPr lang="en-US" sz="2000" b="1" dirty="0" smtClean="0">
              <a:latin typeface="+mn-lt"/>
            </a:endParaRPr>
          </a:p>
          <a:p>
            <a:pPr algn="ctr"/>
            <a:endParaRPr lang="ru-RU" sz="1600" b="1" dirty="0" smtClean="0"/>
          </a:p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ru-RU" sz="1800" dirty="0" smtClean="0">
                <a:latin typeface="+mn-lt"/>
              </a:rPr>
              <a:t>Организации без оперативен или финансов капацитет за изпълнение на проекта.</a:t>
            </a:r>
          </a:p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ru-RU" sz="1800" dirty="0" smtClean="0">
                <a:latin typeface="+mn-lt"/>
              </a:rPr>
              <a:t>Лица/фирми, участвали в подготовката на процедурата или свързани с оценителната комисия</a:t>
            </a:r>
          </a:p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ru-RU" sz="1800" dirty="0" smtClean="0">
                <a:latin typeface="+mn-lt"/>
              </a:rPr>
              <a:t>Кандидати с неизплатени публични задължения (данъци, осигуровки)</a:t>
            </a:r>
            <a:endParaRPr lang="bg-BG" sz="1800" dirty="0">
              <a:latin typeface="+mn-lt"/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2">
            <a:lumMod val="40000"/>
            <a:lumOff val="6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05838" y="350196"/>
            <a:ext cx="10847962" cy="6245157"/>
          </a:xfrm>
          <a:blipFill dpi="0" rotWithShape="1">
            <a:blip r:embed="rId2">
              <a:alphaModFix amt="80000"/>
            </a:blip>
            <a:srcRect/>
            <a:tile tx="0" ty="0" sx="100000" sy="100000" flip="none" algn="tl"/>
          </a:blipFill>
          <a:effectLst>
            <a:softEdge rad="139700"/>
          </a:effectLst>
        </p:spPr>
        <p:txBody>
          <a:bodyPr>
            <a:normAutofit/>
          </a:bodyPr>
          <a:lstStyle/>
          <a:p>
            <a:pPr lvl="0" algn="ctr" eaLnBrk="0" fontAlgn="ctr" hangingPunct="0">
              <a:lnSpc>
                <a:spcPct val="100000"/>
              </a:lnSpc>
              <a:spcAft>
                <a:spcPct val="0"/>
              </a:spcAft>
            </a:pPr>
            <a:r>
              <a:rPr lang="bg-BG" altLang="bg-BG" sz="2200" dirty="0" smtClean="0">
                <a:solidFill>
                  <a:srgbClr val="080809"/>
                </a:solidFill>
                <a:latin typeface="Segoe UI Historic" panose="020B0502040204020203" pitchFamily="34" charset="0"/>
                <a:ea typeface="+mn-ea"/>
                <a:cs typeface="Segoe UI Historic" panose="020B0502040204020203" pitchFamily="34" charset="0"/>
              </a:rPr>
              <a:t> </a:t>
            </a:r>
            <a:r>
              <a:rPr lang="bg-BG" altLang="bg-BG" sz="2400" b="1" i="1" u="sng" dirty="0" smtClean="0">
                <a:solidFill>
                  <a:srgbClr val="080809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Verdana" panose="020B0604030504040204" pitchFamily="34" charset="0"/>
                <a:ea typeface="Verdana" panose="020B0604030504040204" pitchFamily="34" charset="0"/>
                <a:cs typeface="Times New Roman" panose="02020603050405020304" pitchFamily="18" charset="0"/>
              </a:rPr>
              <a:t>Полезни </a:t>
            </a:r>
            <a:r>
              <a:rPr lang="bg-BG" altLang="bg-BG" sz="2400" b="1" i="1" u="sng" dirty="0">
                <a:solidFill>
                  <a:srgbClr val="080809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Verdana" panose="020B0604030504040204" pitchFamily="34" charset="0"/>
                <a:ea typeface="Verdana" panose="020B0604030504040204" pitchFamily="34" charset="0"/>
                <a:cs typeface="Times New Roman" panose="02020603050405020304" pitchFamily="18" charset="0"/>
              </a:rPr>
              <a:t>връзки и ресурси</a:t>
            </a:r>
            <a:r>
              <a:rPr lang="bg-BG" altLang="bg-BG" sz="2400" b="1" i="1" u="sng" dirty="0" smtClean="0">
                <a:solidFill>
                  <a:srgbClr val="080809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Verdana" panose="020B0604030504040204" pitchFamily="34" charset="0"/>
                <a:ea typeface="Verdana" panose="020B0604030504040204" pitchFamily="34" charset="0"/>
                <a:cs typeface="Times New Roman" panose="02020603050405020304" pitchFamily="18" charset="0"/>
              </a:rPr>
              <a:t>:</a:t>
            </a:r>
            <a:r>
              <a:rPr lang="bg-BG" altLang="bg-BG" sz="2200" b="1" dirty="0" smtClean="0">
                <a:solidFill>
                  <a:srgbClr val="080809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Verdana" panose="020B0604030504040204" pitchFamily="34" charset="0"/>
                <a:ea typeface="Verdana" panose="020B0604030504040204" pitchFamily="34" charset="0"/>
                <a:cs typeface="Times New Roman" panose="02020603050405020304" pitchFamily="18" charset="0"/>
              </a:rPr>
              <a:t/>
            </a:r>
            <a:br>
              <a:rPr lang="bg-BG" altLang="bg-BG" sz="2200" b="1" dirty="0" smtClean="0">
                <a:solidFill>
                  <a:srgbClr val="080809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Verdana" panose="020B0604030504040204" pitchFamily="34" charset="0"/>
                <a:ea typeface="Verdana" panose="020B0604030504040204" pitchFamily="34" charset="0"/>
                <a:cs typeface="Times New Roman" panose="02020603050405020304" pitchFamily="18" charset="0"/>
              </a:rPr>
            </a:br>
            <a:r>
              <a:rPr lang="bg-BG" altLang="bg-BG" sz="2200" dirty="0" smtClean="0">
                <a:solidFill>
                  <a:srgbClr val="080809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Verdana" panose="020B0604030504040204" pitchFamily="34" charset="0"/>
                <a:ea typeface="Verdana" panose="020B0604030504040204" pitchFamily="34" charset="0"/>
                <a:cs typeface="Segoe UI Historic" panose="020B0502040204020203" pitchFamily="34" charset="0"/>
              </a:rPr>
              <a:t>   </a:t>
            </a:r>
            <a:r>
              <a:rPr lang="bg-BG" altLang="bg-BG" sz="2200" dirty="0">
                <a:solidFill>
                  <a:srgbClr val="080809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Verdana" panose="020B0604030504040204" pitchFamily="34" charset="0"/>
                <a:ea typeface="Verdana" panose="020B0604030504040204" pitchFamily="34" charset="0"/>
                <a:cs typeface="Segoe UI Historic" panose="020B0502040204020203" pitchFamily="34" charset="0"/>
              </a:rPr>
              <a:t/>
            </a:r>
            <a:br>
              <a:rPr lang="bg-BG" altLang="bg-BG" sz="2200" dirty="0">
                <a:solidFill>
                  <a:srgbClr val="080809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Verdana" panose="020B0604030504040204" pitchFamily="34" charset="0"/>
                <a:ea typeface="Verdana" panose="020B0604030504040204" pitchFamily="34" charset="0"/>
                <a:cs typeface="Segoe UI Historic" panose="020B0502040204020203" pitchFamily="34" charset="0"/>
              </a:rPr>
            </a:br>
            <a:r>
              <a:rPr lang="bg-BG" altLang="bg-BG" sz="2200" dirty="0" smtClean="0">
                <a:solidFill>
                  <a:srgbClr val="080809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Verdana" panose="020B0604030504040204" pitchFamily="34" charset="0"/>
                <a:ea typeface="Verdana" panose="020B0604030504040204" pitchFamily="34" charset="0"/>
                <a:cs typeface="Segoe UI Historic" panose="020B0502040204020203" pitchFamily="34" charset="0"/>
              </a:rPr>
              <a:t/>
            </a:r>
            <a:br>
              <a:rPr lang="bg-BG" altLang="bg-BG" sz="2200" dirty="0" smtClean="0">
                <a:solidFill>
                  <a:srgbClr val="080809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Verdana" panose="020B0604030504040204" pitchFamily="34" charset="0"/>
                <a:ea typeface="Verdana" panose="020B0604030504040204" pitchFamily="34" charset="0"/>
                <a:cs typeface="Segoe UI Historic" panose="020B0502040204020203" pitchFamily="34" charset="0"/>
              </a:rPr>
            </a:br>
            <a:r>
              <a:rPr lang="bg-BG" altLang="bg-BG" sz="2200" b="1" dirty="0" smtClean="0">
                <a:solidFill>
                  <a:srgbClr val="0064D1"/>
                </a:solidFill>
                <a:latin typeface="inherit"/>
                <a:ea typeface="+mn-ea"/>
                <a:cs typeface="Segoe UI Historic" panose="020B0502040204020203" pitchFamily="34" charset="0"/>
              </a:rPr>
              <a:t/>
            </a:r>
            <a:br>
              <a:rPr lang="bg-BG" altLang="bg-BG" sz="2200" b="1" dirty="0" smtClean="0">
                <a:solidFill>
                  <a:srgbClr val="0064D1"/>
                </a:solidFill>
                <a:latin typeface="inherit"/>
                <a:ea typeface="+mn-ea"/>
                <a:cs typeface="Segoe UI Historic" panose="020B0502040204020203" pitchFamily="34" charset="0"/>
              </a:rPr>
            </a:br>
            <a:r>
              <a:rPr lang="bg-BG" altLang="bg-BG" sz="2200" b="1" dirty="0" smtClean="0">
                <a:solidFill>
                  <a:srgbClr val="0064D1"/>
                </a:solidFill>
                <a:latin typeface="Verdana" panose="020B0604030504040204" pitchFamily="34" charset="0"/>
                <a:ea typeface="Verdana" panose="020B0604030504040204" pitchFamily="34" charset="0"/>
                <a:cs typeface="Segoe UI Historic" panose="020B0502040204020203" pitchFamily="34" charset="0"/>
              </a:rPr>
              <a:t>              </a:t>
            </a:r>
            <a:r>
              <a:rPr lang="bg-BG" altLang="bg-BG" sz="2200" b="1" dirty="0" smtClean="0">
                <a:solidFill>
                  <a:srgbClr val="080809"/>
                </a:solidFill>
                <a:latin typeface="Verdana" panose="020B0604030504040204" pitchFamily="34" charset="0"/>
                <a:ea typeface="Verdana" panose="020B0604030504040204" pitchFamily="34" charset="0"/>
                <a:cs typeface="Segoe UI Historic" panose="020B0502040204020203" pitchFamily="34" charset="0"/>
              </a:rPr>
              <a:t>Пълна </a:t>
            </a:r>
            <a:r>
              <a:rPr lang="bg-BG" altLang="bg-BG" sz="2200" b="1" dirty="0">
                <a:solidFill>
                  <a:srgbClr val="080809"/>
                </a:solidFill>
                <a:latin typeface="Verdana" panose="020B0604030504040204" pitchFamily="34" charset="0"/>
                <a:ea typeface="Verdana" panose="020B0604030504040204" pitchFamily="34" charset="0"/>
                <a:cs typeface="Segoe UI Historic" panose="020B0502040204020203" pitchFamily="34" charset="0"/>
              </a:rPr>
              <a:t>информация за процедурата (ИАПО) - </a:t>
            </a:r>
            <a:r>
              <a:rPr lang="bg-BG" altLang="bg-BG" sz="2200" b="1" dirty="0">
                <a:solidFill>
                  <a:srgbClr val="0064D1"/>
                </a:solidFill>
                <a:latin typeface="Verdana" panose="020B0604030504040204" pitchFamily="34" charset="0"/>
                <a:ea typeface="Verdana" panose="020B0604030504040204" pitchFamily="34" charset="0"/>
                <a:cs typeface="Segoe UI Historic" panose="020B0502040204020203" pitchFamily="34" charset="0"/>
                <a:hlinkClick r:id="rId3"/>
              </a:rPr>
              <a:t>https://sf.mon.bg</a:t>
            </a:r>
            <a:r>
              <a:rPr lang="bg-BG" altLang="bg-BG" sz="2200" b="1" dirty="0" smtClean="0">
                <a:solidFill>
                  <a:srgbClr val="0064D1"/>
                </a:solidFill>
                <a:latin typeface="Verdana" panose="020B0604030504040204" pitchFamily="34" charset="0"/>
                <a:ea typeface="Verdana" panose="020B0604030504040204" pitchFamily="34" charset="0"/>
                <a:cs typeface="Segoe UI Historic" panose="020B0502040204020203" pitchFamily="34" charset="0"/>
                <a:hlinkClick r:id="rId3"/>
              </a:rPr>
              <a:t>/?go=news&amp;p=detail&amp;newsId=1621</a:t>
            </a:r>
            <a:r>
              <a:rPr lang="bg-BG" altLang="bg-BG" sz="2200" b="1" dirty="0" smtClean="0">
                <a:solidFill>
                  <a:srgbClr val="0064D1"/>
                </a:solidFill>
                <a:latin typeface="Verdana" panose="020B0604030504040204" pitchFamily="34" charset="0"/>
                <a:ea typeface="Verdana" panose="020B0604030504040204" pitchFamily="34" charset="0"/>
                <a:cs typeface="Segoe UI Historic" panose="020B0502040204020203" pitchFamily="34" charset="0"/>
              </a:rPr>
              <a:t/>
            </a:r>
            <a:br>
              <a:rPr lang="bg-BG" altLang="bg-BG" sz="2200" b="1" dirty="0" smtClean="0">
                <a:solidFill>
                  <a:srgbClr val="0064D1"/>
                </a:solidFill>
                <a:latin typeface="Verdana" panose="020B0604030504040204" pitchFamily="34" charset="0"/>
                <a:ea typeface="Verdana" panose="020B0604030504040204" pitchFamily="34" charset="0"/>
                <a:cs typeface="Segoe UI Historic" panose="020B0502040204020203" pitchFamily="34" charset="0"/>
              </a:rPr>
            </a:br>
            <a:r>
              <a:rPr lang="bg-BG" altLang="bg-BG" sz="2200" b="1" dirty="0" smtClean="0">
                <a:solidFill>
                  <a:srgbClr val="0064D1"/>
                </a:solidFill>
                <a:latin typeface="Verdana" panose="020B0604030504040204" pitchFamily="34" charset="0"/>
                <a:ea typeface="Verdana" panose="020B0604030504040204" pitchFamily="34" charset="0"/>
                <a:cs typeface="Segoe UI Historic" panose="020B0502040204020203" pitchFamily="34" charset="0"/>
              </a:rPr>
              <a:t/>
            </a:r>
            <a:br>
              <a:rPr lang="bg-BG" altLang="bg-BG" sz="2200" b="1" dirty="0" smtClean="0">
                <a:solidFill>
                  <a:srgbClr val="0064D1"/>
                </a:solidFill>
                <a:latin typeface="Verdana" panose="020B0604030504040204" pitchFamily="34" charset="0"/>
                <a:ea typeface="Verdana" panose="020B0604030504040204" pitchFamily="34" charset="0"/>
                <a:cs typeface="Segoe UI Historic" panose="020B0502040204020203" pitchFamily="34" charset="0"/>
              </a:rPr>
            </a:br>
            <a:r>
              <a:rPr lang="bg-BG" altLang="bg-BG" sz="2200" b="1" dirty="0" smtClean="0">
                <a:solidFill>
                  <a:srgbClr val="0064D1"/>
                </a:solidFill>
                <a:latin typeface="Verdana" panose="020B0604030504040204" pitchFamily="34" charset="0"/>
                <a:ea typeface="Verdana" panose="020B0604030504040204" pitchFamily="34" charset="0"/>
                <a:cs typeface="Segoe UI Historic" panose="020B0502040204020203" pitchFamily="34" charset="0"/>
              </a:rPr>
              <a:t/>
            </a:r>
            <a:br>
              <a:rPr lang="bg-BG" altLang="bg-BG" sz="2200" b="1" dirty="0" smtClean="0">
                <a:solidFill>
                  <a:srgbClr val="0064D1"/>
                </a:solidFill>
                <a:latin typeface="Verdana" panose="020B0604030504040204" pitchFamily="34" charset="0"/>
                <a:ea typeface="Verdana" panose="020B0604030504040204" pitchFamily="34" charset="0"/>
                <a:cs typeface="Segoe UI Historic" panose="020B0502040204020203" pitchFamily="34" charset="0"/>
              </a:rPr>
            </a:br>
            <a:r>
              <a:rPr lang="bg-BG" altLang="bg-BG" sz="2200" b="1" dirty="0" smtClean="0">
                <a:solidFill>
                  <a:prstClr val="black"/>
                </a:solidFill>
                <a:latin typeface="Verdana" panose="020B0604030504040204" pitchFamily="34" charset="0"/>
                <a:ea typeface="Verdana" panose="020B0604030504040204" pitchFamily="34" charset="0"/>
                <a:cs typeface="+mn-cs"/>
              </a:rPr>
              <a:t/>
            </a:r>
            <a:br>
              <a:rPr lang="bg-BG" altLang="bg-BG" sz="2200" b="1" dirty="0" smtClean="0">
                <a:solidFill>
                  <a:prstClr val="black"/>
                </a:solidFill>
                <a:latin typeface="Verdana" panose="020B0604030504040204" pitchFamily="34" charset="0"/>
                <a:ea typeface="Verdana" panose="020B0604030504040204" pitchFamily="34" charset="0"/>
                <a:cs typeface="+mn-cs"/>
              </a:rPr>
            </a:br>
            <a:r>
              <a:rPr lang="bg-BG" altLang="bg-BG" sz="2200" b="1" dirty="0" smtClean="0">
                <a:solidFill>
                  <a:srgbClr val="080809"/>
                </a:solidFill>
                <a:latin typeface="Verdana" panose="020B0604030504040204" pitchFamily="34" charset="0"/>
                <a:ea typeface="Verdana" panose="020B0604030504040204" pitchFamily="34" charset="0"/>
                <a:cs typeface="Segoe UI Historic" panose="020B0502040204020203" pitchFamily="34" charset="0"/>
              </a:rPr>
              <a:t>   Кандидатстване в ИСУН –</a:t>
            </a:r>
            <a:br>
              <a:rPr lang="bg-BG" altLang="bg-BG" sz="2200" b="1" dirty="0" smtClean="0">
                <a:solidFill>
                  <a:srgbClr val="080809"/>
                </a:solidFill>
                <a:latin typeface="Verdana" panose="020B0604030504040204" pitchFamily="34" charset="0"/>
                <a:ea typeface="Verdana" panose="020B0604030504040204" pitchFamily="34" charset="0"/>
                <a:cs typeface="Segoe UI Historic" panose="020B0502040204020203" pitchFamily="34" charset="0"/>
              </a:rPr>
            </a:br>
            <a:r>
              <a:rPr lang="bg-BG" altLang="bg-BG" sz="2200" b="1" dirty="0" smtClean="0">
                <a:solidFill>
                  <a:srgbClr val="080809"/>
                </a:solidFill>
                <a:latin typeface="Verdana" panose="020B0604030504040204" pitchFamily="34" charset="0"/>
                <a:ea typeface="Verdana" panose="020B0604030504040204" pitchFamily="34" charset="0"/>
                <a:cs typeface="Segoe UI Historic" panose="020B0502040204020203" pitchFamily="34" charset="0"/>
              </a:rPr>
              <a:t> </a:t>
            </a:r>
            <a:r>
              <a:rPr lang="bg-BG" altLang="bg-BG" sz="2200" b="1" dirty="0" smtClean="0">
                <a:solidFill>
                  <a:srgbClr val="0064D1"/>
                </a:solidFill>
                <a:latin typeface="Verdana" panose="020B0604030504040204" pitchFamily="34" charset="0"/>
                <a:ea typeface="Verdana" panose="020B0604030504040204" pitchFamily="34" charset="0"/>
                <a:cs typeface="Segoe UI Historic" panose="020B0502040204020203" pitchFamily="34" charset="0"/>
                <a:hlinkClick r:id="rId4"/>
              </a:rPr>
              <a:t>https://eumis2020.government.bg/…/</a:t>
            </a:r>
            <a:r>
              <a:rPr lang="bg-BG" altLang="bg-BG" sz="2200" b="1" dirty="0">
                <a:solidFill>
                  <a:srgbClr val="0064D1"/>
                </a:solidFill>
                <a:latin typeface="Verdana" panose="020B0604030504040204" pitchFamily="34" charset="0"/>
                <a:ea typeface="Verdana" panose="020B0604030504040204" pitchFamily="34" charset="0"/>
                <a:cs typeface="Segoe UI Historic" panose="020B0502040204020203" pitchFamily="34" charset="0"/>
                <a:hlinkClick r:id="rId4"/>
              </a:rPr>
              <a:t>1437c53d-98a9-46eb-9d52</a:t>
            </a:r>
            <a:r>
              <a:rPr lang="bg-BG" altLang="bg-BG" sz="2200" b="1" dirty="0" smtClean="0">
                <a:solidFill>
                  <a:srgbClr val="0064D1"/>
                </a:solidFill>
                <a:latin typeface="Verdana" panose="020B0604030504040204" pitchFamily="34" charset="0"/>
                <a:ea typeface="Verdana" panose="020B0604030504040204" pitchFamily="34" charset="0"/>
                <a:cs typeface="Segoe UI Historic" panose="020B0502040204020203" pitchFamily="34" charset="0"/>
                <a:hlinkClick r:id="rId4"/>
              </a:rPr>
              <a:t>…</a:t>
            </a:r>
            <a:r>
              <a:rPr lang="bg-BG" altLang="bg-BG" sz="2200" b="1" dirty="0" smtClean="0">
                <a:solidFill>
                  <a:srgbClr val="0064D1"/>
                </a:solidFill>
                <a:latin typeface="Verdana" panose="020B0604030504040204" pitchFamily="34" charset="0"/>
                <a:ea typeface="Verdana" panose="020B0604030504040204" pitchFamily="34" charset="0"/>
                <a:cs typeface="Segoe UI Historic" panose="020B0502040204020203" pitchFamily="34" charset="0"/>
              </a:rPr>
              <a:t/>
            </a:r>
            <a:br>
              <a:rPr lang="bg-BG" altLang="bg-BG" sz="2200" b="1" dirty="0" smtClean="0">
                <a:solidFill>
                  <a:srgbClr val="0064D1"/>
                </a:solidFill>
                <a:latin typeface="Verdana" panose="020B0604030504040204" pitchFamily="34" charset="0"/>
                <a:ea typeface="Verdana" panose="020B0604030504040204" pitchFamily="34" charset="0"/>
                <a:cs typeface="Segoe UI Historic" panose="020B0502040204020203" pitchFamily="34" charset="0"/>
              </a:rPr>
            </a:br>
            <a:r>
              <a:rPr lang="bg-BG" altLang="bg-BG" sz="2200" b="1" dirty="0" smtClean="0">
                <a:solidFill>
                  <a:srgbClr val="0064D1"/>
                </a:solidFill>
                <a:latin typeface="Verdana" panose="020B0604030504040204" pitchFamily="34" charset="0"/>
                <a:ea typeface="Verdana" panose="020B0604030504040204" pitchFamily="34" charset="0"/>
                <a:cs typeface="Segoe UI Historic" panose="020B0502040204020203" pitchFamily="34" charset="0"/>
              </a:rPr>
              <a:t/>
            </a:r>
            <a:br>
              <a:rPr lang="bg-BG" altLang="bg-BG" sz="2200" b="1" dirty="0" smtClean="0">
                <a:solidFill>
                  <a:srgbClr val="0064D1"/>
                </a:solidFill>
                <a:latin typeface="Verdana" panose="020B0604030504040204" pitchFamily="34" charset="0"/>
                <a:ea typeface="Verdana" panose="020B0604030504040204" pitchFamily="34" charset="0"/>
                <a:cs typeface="Segoe UI Historic" panose="020B0502040204020203" pitchFamily="34" charset="0"/>
              </a:rPr>
            </a:br>
            <a:r>
              <a:rPr lang="bg-BG" altLang="bg-BG" sz="2200" b="1" dirty="0">
                <a:solidFill>
                  <a:prstClr val="black"/>
                </a:solidFill>
                <a:latin typeface="Verdana" panose="020B0604030504040204" pitchFamily="34" charset="0"/>
                <a:ea typeface="Verdana" panose="020B0604030504040204" pitchFamily="34" charset="0"/>
                <a:cs typeface="+mn-cs"/>
              </a:rPr>
              <a:t/>
            </a:r>
            <a:br>
              <a:rPr lang="bg-BG" altLang="bg-BG" sz="2200" b="1" dirty="0">
                <a:solidFill>
                  <a:prstClr val="black"/>
                </a:solidFill>
                <a:latin typeface="Verdana" panose="020B0604030504040204" pitchFamily="34" charset="0"/>
                <a:ea typeface="Verdana" panose="020B0604030504040204" pitchFamily="34" charset="0"/>
                <a:cs typeface="+mn-cs"/>
              </a:rPr>
            </a:br>
            <a:r>
              <a:rPr lang="bg-BG" altLang="bg-BG" sz="2200" b="1" dirty="0">
                <a:solidFill>
                  <a:srgbClr val="080809"/>
                </a:solidFill>
                <a:latin typeface="Verdana" panose="020B0604030504040204" pitchFamily="34" charset="0"/>
                <a:ea typeface="Verdana" panose="020B0604030504040204" pitchFamily="34" charset="0"/>
                <a:cs typeface="Segoe UI Historic" panose="020B0502040204020203" pitchFamily="34" charset="0"/>
              </a:rPr>
              <a:t> </a:t>
            </a:r>
            <a:r>
              <a:rPr lang="bg-BG" altLang="bg-BG" sz="2200" b="1" dirty="0" smtClean="0">
                <a:solidFill>
                  <a:srgbClr val="080809"/>
                </a:solidFill>
                <a:latin typeface="Verdana" panose="020B0604030504040204" pitchFamily="34" charset="0"/>
                <a:ea typeface="Verdana" panose="020B0604030504040204" pitchFamily="34" charset="0"/>
                <a:cs typeface="Segoe UI Historic" panose="020B0502040204020203" pitchFamily="34" charset="0"/>
              </a:rPr>
              <a:t>Единен </a:t>
            </a:r>
            <a:r>
              <a:rPr lang="bg-BG" altLang="bg-BG" sz="2200" b="1" dirty="0">
                <a:solidFill>
                  <a:srgbClr val="080809"/>
                </a:solidFill>
                <a:latin typeface="Verdana" panose="020B0604030504040204" pitchFamily="34" charset="0"/>
                <a:ea typeface="Verdana" panose="020B0604030504040204" pitchFamily="34" charset="0"/>
                <a:cs typeface="Segoe UI Historic" panose="020B0502040204020203" pitchFamily="34" charset="0"/>
              </a:rPr>
              <a:t>информационен </a:t>
            </a:r>
            <a:r>
              <a:rPr lang="bg-BG" altLang="bg-BG" sz="2200" b="1" dirty="0" smtClean="0">
                <a:solidFill>
                  <a:srgbClr val="080809"/>
                </a:solidFill>
                <a:latin typeface="Verdana" panose="020B0604030504040204" pitchFamily="34" charset="0"/>
                <a:ea typeface="Verdana" panose="020B0604030504040204" pitchFamily="34" charset="0"/>
                <a:cs typeface="Segoe UI Historic" panose="020B0502040204020203" pitchFamily="34" charset="0"/>
              </a:rPr>
              <a:t>портал </a:t>
            </a:r>
            <a:r>
              <a:rPr lang="bg-BG" altLang="bg-BG" sz="2200" b="1" dirty="0" smtClean="0">
                <a:latin typeface="Verdana" panose="020B0604030504040204" pitchFamily="34" charset="0"/>
                <a:ea typeface="Verdana" panose="020B0604030504040204" pitchFamily="34" charset="0"/>
                <a:cs typeface="Segoe UI Historic" panose="020B0502040204020203" pitchFamily="34" charset="0"/>
              </a:rPr>
              <a:t>–</a:t>
            </a:r>
            <a:r>
              <a:rPr lang="bg-BG" altLang="bg-BG" sz="2200" b="1" dirty="0" smtClean="0">
                <a:solidFill>
                  <a:srgbClr val="080809"/>
                </a:solidFill>
                <a:latin typeface="Verdana" panose="020B0604030504040204" pitchFamily="34" charset="0"/>
                <a:ea typeface="Verdana" panose="020B0604030504040204" pitchFamily="34" charset="0"/>
                <a:cs typeface="Segoe UI Historic" panose="020B0502040204020203" pitchFamily="34" charset="0"/>
              </a:rPr>
              <a:t/>
            </a:r>
            <a:br>
              <a:rPr lang="bg-BG" altLang="bg-BG" sz="2200" b="1" dirty="0" smtClean="0">
                <a:solidFill>
                  <a:srgbClr val="080809"/>
                </a:solidFill>
                <a:latin typeface="Verdana" panose="020B0604030504040204" pitchFamily="34" charset="0"/>
                <a:ea typeface="Verdana" panose="020B0604030504040204" pitchFamily="34" charset="0"/>
                <a:cs typeface="Segoe UI Historic" panose="020B0502040204020203" pitchFamily="34" charset="0"/>
              </a:rPr>
            </a:br>
            <a:r>
              <a:rPr lang="bg-BG" altLang="bg-BG" sz="2200" b="1" dirty="0" smtClean="0">
                <a:solidFill>
                  <a:srgbClr val="0064D1"/>
                </a:solidFill>
                <a:latin typeface="Verdana" panose="020B0604030504040204" pitchFamily="34" charset="0"/>
                <a:ea typeface="Verdana" panose="020B0604030504040204" pitchFamily="34" charset="0"/>
                <a:cs typeface="Segoe UI Historic" panose="020B0502040204020203" pitchFamily="34" charset="0"/>
                <a:hlinkClick r:id="rId5"/>
              </a:rPr>
              <a:t>https</a:t>
            </a:r>
            <a:r>
              <a:rPr lang="bg-BG" altLang="bg-BG" sz="2200" b="1" dirty="0">
                <a:solidFill>
                  <a:srgbClr val="0064D1"/>
                </a:solidFill>
                <a:latin typeface="Verdana" panose="020B0604030504040204" pitchFamily="34" charset="0"/>
                <a:ea typeface="Verdana" panose="020B0604030504040204" pitchFamily="34" charset="0"/>
                <a:cs typeface="Segoe UI Historic" panose="020B0502040204020203" pitchFamily="34" charset="0"/>
                <a:hlinkClick r:id="rId5"/>
              </a:rPr>
              <a:t>://eufunds.bg/bg/opseig/node/20217</a:t>
            </a:r>
            <a:endParaRPr lang="bg-BG" sz="2200" b="1" dirty="0">
              <a:latin typeface="Verdana" panose="020B0604030504040204" pitchFamily="34" charset="0"/>
              <a:ea typeface="Verdana" panose="020B0604030504040204" pitchFamily="34" charset="0"/>
            </a:endParaRPr>
          </a:p>
        </p:txBody>
      </p:sp>
      <p:pic>
        <p:nvPicPr>
          <p:cNvPr id="2056" name="Picture 8" descr="🔗"/>
          <p:cNvPicPr>
            <a:picLocks noChangeAspect="1" noChangeArrowheads="1"/>
          </p:cNvPicPr>
          <p:nvPr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harpenSoften amount="16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260522">
            <a:off x="2807515" y="687653"/>
            <a:ext cx="523121" cy="62545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42377" y="2018447"/>
            <a:ext cx="442212" cy="442212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00399" y="3540926"/>
            <a:ext cx="612049" cy="612049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42377" y="5184024"/>
            <a:ext cx="554477" cy="632571"/>
          </a:xfrm>
          <a:prstGeom prst="rect">
            <a:avLst/>
          </a:prstGeom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62000">
              <a:schemeClr val="accent4">
                <a:lumMod val="5000"/>
                <a:lumOff val="95000"/>
              </a:schemeClr>
            </a:gs>
            <a:gs pos="74000">
              <a:schemeClr val="accent4">
                <a:lumMod val="45000"/>
                <a:lumOff val="55000"/>
              </a:schemeClr>
            </a:gs>
            <a:gs pos="83000">
              <a:schemeClr val="accent4">
                <a:lumMod val="45000"/>
                <a:lumOff val="55000"/>
              </a:schemeClr>
            </a:gs>
            <a:gs pos="100000">
              <a:schemeClr val="accent4">
                <a:lumMod val="30000"/>
                <a:lumOff val="70000"/>
              </a:schemeClr>
            </a:gs>
          </a:gsLst>
          <a:lin ang="540000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3854" y="1799617"/>
            <a:ext cx="10340503" cy="3219855"/>
          </a:xfrm>
          <a:gradFill>
            <a:gsLst>
              <a:gs pos="51000">
                <a:schemeClr val="accent1">
                  <a:lumMod val="5000"/>
                  <a:lumOff val="95000"/>
                </a:schemeClr>
              </a:gs>
              <a:gs pos="74000">
                <a:schemeClr val="accent1">
                  <a:lumMod val="45000"/>
                  <a:lumOff val="55000"/>
                </a:schemeClr>
              </a:gs>
              <a:gs pos="18000">
                <a:schemeClr val="accent1">
                  <a:lumMod val="45000"/>
                  <a:lumOff val="55000"/>
                </a:schemeClr>
              </a:gs>
              <a:gs pos="65000">
                <a:schemeClr val="accent1">
                  <a:lumMod val="30000"/>
                  <a:lumOff val="70000"/>
                </a:schemeClr>
              </a:gs>
            </a:gsLst>
            <a:lin ang="5400000" scaled="1"/>
          </a:gradFill>
          <a:ln>
            <a:gradFill>
              <a:gsLst>
                <a:gs pos="50000">
                  <a:schemeClr val="accent1">
                    <a:lumMod val="5000"/>
                    <a:lumOff val="95000"/>
                  </a:schemeClr>
                </a:gs>
                <a:gs pos="74000">
                  <a:schemeClr val="accent1">
                    <a:lumMod val="45000"/>
                    <a:lumOff val="55000"/>
                  </a:schemeClr>
                </a:gs>
                <a:gs pos="26000">
                  <a:schemeClr val="accent1">
                    <a:lumMod val="45000"/>
                    <a:lumOff val="55000"/>
                  </a:schemeClr>
                </a:gs>
                <a:gs pos="57000">
                  <a:schemeClr val="accent1">
                    <a:lumMod val="30000"/>
                    <a:lumOff val="70000"/>
                  </a:schemeClr>
                </a:gs>
              </a:gsLst>
              <a:lin ang="5400000" scaled="1"/>
            </a:gradFill>
          </a:ln>
        </p:spPr>
        <p:txBody>
          <a:bodyPr>
            <a:normAutofit/>
          </a:bodyPr>
          <a:lstStyle/>
          <a:p>
            <a:pPr algn="ctr"/>
            <a:r>
              <a:rPr lang="bg-BG" sz="6600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egoe Script" panose="030B0504020000000003" pitchFamily="66" charset="0"/>
                <a:cs typeface="ScriptC" panose="00000400000000000000" pitchFamily="2" charset="0"/>
              </a:rPr>
              <a:t>Благодарим Ви!</a:t>
            </a:r>
            <a:endParaRPr lang="bg-BG" sz="6600" b="1" dirty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Segoe Script" panose="030B0504020000000003" pitchFamily="66" charset="0"/>
              <a:cs typeface="ScriptC" panose="00000400000000000000" pitchFamily="2" charset="0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Data Pie Charts">
  <a:themeElements>
    <a:clrScheme name="Data Pie Charts 13">
      <a:dk1>
        <a:srgbClr val="000000"/>
      </a:dk1>
      <a:lt1>
        <a:srgbClr val="FFFFFF"/>
      </a:lt1>
      <a:dk2>
        <a:srgbClr val="000000"/>
      </a:dk2>
      <a:lt2>
        <a:srgbClr val="969696"/>
      </a:lt2>
      <a:accent1>
        <a:srgbClr val="009900"/>
      </a:accent1>
      <a:accent2>
        <a:srgbClr val="99CC00"/>
      </a:accent2>
      <a:accent3>
        <a:srgbClr val="FFFFFF"/>
      </a:accent3>
      <a:accent4>
        <a:srgbClr val="000000"/>
      </a:accent4>
      <a:accent5>
        <a:srgbClr val="AACAAA"/>
      </a:accent5>
      <a:accent6>
        <a:srgbClr val="8AB900"/>
      </a:accent6>
      <a:hlink>
        <a:srgbClr val="CC3300"/>
      </a:hlink>
      <a:folHlink>
        <a:srgbClr val="996600"/>
      </a:folHlink>
    </a:clrScheme>
    <a:fontScheme name="Data Pie Charts">
      <a:majorFont>
        <a:latin typeface="Arial"/>
        <a:ea typeface="SimSun"/>
        <a:cs typeface=""/>
      </a:majorFont>
      <a:minorFont>
        <a:latin typeface="Arial"/>
        <a:ea typeface="SimSun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gradFill rotWithShape="0">
          <a:gsLst>
            <a:gs pos="0">
              <a:schemeClr val="accent1"/>
            </a:gs>
            <a:gs pos="100000">
              <a:schemeClr val="accent2"/>
            </a:gs>
          </a:gsLst>
          <a:lin ang="5400000" scaled="1"/>
        </a:gradFill>
        <a:ln w="9525" cap="flat" cmpd="sng" algn="ctr">
          <a:solidFill>
            <a:schemeClr val="accent1"/>
          </a:solidFill>
          <a:prstDash val="solid"/>
          <a:round/>
          <a:headEnd type="none" w="med" len="med"/>
          <a:tailEnd type="none" w="med" len="med"/>
        </a:ln>
      </a:spPr>
      <a:bodyPr vert="horz" wrap="none" lIns="91440" tIns="45720" rIns="91440" bIns="45720" numCol="1" anchor="ctr" anchorCtr="0" compatLnSpc="1"/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defRPr kumimoji="0" lang="zh-CN" altLang="en-US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panose="020B0604020202020204" pitchFamily="34" charset="0"/>
            <a:ea typeface="SimSun" panose="02010600030101010101" pitchFamily="2" charset="-122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gradFill rotWithShape="0">
          <a:gsLst>
            <a:gs pos="0">
              <a:schemeClr val="accent1"/>
            </a:gs>
            <a:gs pos="100000">
              <a:schemeClr val="accent2"/>
            </a:gs>
          </a:gsLst>
          <a:lin ang="5400000" scaled="1"/>
        </a:gradFill>
        <a:ln w="9525" cap="flat" cmpd="sng" algn="ctr">
          <a:solidFill>
            <a:schemeClr val="accent1"/>
          </a:solidFill>
          <a:prstDash val="solid"/>
          <a:round/>
          <a:headEnd type="none" w="med" len="med"/>
          <a:tailEnd type="none" w="med" len="med"/>
        </a:ln>
      </a:spPr>
      <a:bodyPr vert="horz" wrap="none" lIns="91440" tIns="45720" rIns="91440" bIns="45720" numCol="1" anchor="ctr" anchorCtr="0" compatLnSpc="1"/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defRPr kumimoji="0" lang="zh-CN" altLang="en-US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panose="020B0604020202020204" pitchFamily="34" charset="0"/>
            <a:ea typeface="SimSun" panose="02010600030101010101" pitchFamily="2" charset="-122"/>
          </a:defRPr>
        </a:defPPr>
      </a:lstStyle>
    </a:lnDef>
  </a:objectDefaults>
  <a:extraClrSchemeLst>
    <a:extraClrScheme>
      <a:clrScheme name="Data Pie Charts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ata Pie Charts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ata Pie Charts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ata Pie Charts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ata Pie Charts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ata Pie Charts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ata Pie Charts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ata Pie Charts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ata Pie Charts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ata Pie Charts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ata Pie Charts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ata Pie Charts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ata Pie Charts 13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009900"/>
        </a:accent1>
        <a:accent2>
          <a:srgbClr val="99CC00"/>
        </a:accent2>
        <a:accent3>
          <a:srgbClr val="FFFFFF"/>
        </a:accent3>
        <a:accent4>
          <a:srgbClr val="000000"/>
        </a:accent4>
        <a:accent5>
          <a:srgbClr val="AACAAA"/>
        </a:accent5>
        <a:accent6>
          <a:srgbClr val="8AB900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</TotalTime>
  <Words>492</Words>
  <Application>Microsoft Office PowerPoint</Application>
  <PresentationFormat>Custom</PresentationFormat>
  <Paragraphs>82</Paragraphs>
  <Slides>12</Slides>
  <Notes>1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12</vt:i4>
      </vt:variant>
    </vt:vector>
  </HeadingPairs>
  <TitlesOfParts>
    <vt:vector size="13" baseType="lpstr">
      <vt:lpstr>Data Pie Charts</vt:lpstr>
      <vt:lpstr>PowerPoint Presentation</vt:lpstr>
      <vt:lpstr>PowerPoint Presentation</vt:lpstr>
      <vt:lpstr>PowerPoint Presentation</vt:lpstr>
      <vt:lpstr>PowerPoint Presentation</vt:lpstr>
      <vt:lpstr> Допустими кандидати и териториален обхват </vt:lpstr>
      <vt:lpstr> Допустими дейности </vt:lpstr>
      <vt:lpstr> Допустими разходи </vt:lpstr>
      <vt:lpstr> Финансови параметри </vt:lpstr>
      <vt:lpstr>  Срокове за кандидатстване  </vt:lpstr>
      <vt:lpstr>  Недопустими елементи  </vt:lpstr>
      <vt:lpstr> Полезни връзки и ресурси:                     Пълна информация за процедурата (ИАПО) - https://sf.mon.bg/?go=news&amp;p=detail&amp;newsId=1621       Кандидатстване в ИСУН –  https://eumis2020.government.bg/…/1437c53d-98a9-46eb-9d52…    Единен информационен портал – https://eufunds.bg/bg/opseig/node/20217</vt:lpstr>
      <vt:lpstr>Благодарим Ви!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User</dc:creator>
  <cp:lastModifiedBy>МИГ Надежда</cp:lastModifiedBy>
  <cp:revision>71</cp:revision>
  <dcterms:created xsi:type="dcterms:W3CDTF">2026-04-28T14:00:00Z</dcterms:created>
  <dcterms:modified xsi:type="dcterms:W3CDTF">2026-05-27T11:26:10Z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ICV">
    <vt:lpwstr>18136E999E954200B8606F6266C2EDF8_13</vt:lpwstr>
  </property>
  <property fmtid="{D5CDD505-2E9C-101B-9397-08002B2CF9AE}" pid="3" name="KSOProductBuildVer">
    <vt:lpwstr>1033-12.2.0.22549</vt:lpwstr>
  </property>
</Properties>
</file>