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66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82" r:id="rId33"/>
    <p:sldId id="277" r:id="rId34"/>
    <p:sldId id="279" r:id="rId35"/>
    <p:sldId id="283" r:id="rId36"/>
  </p:sldIdLst>
  <p:sldSz cx="9144000" cy="6858000" type="screen4x3"/>
  <p:notesSz cx="6794500" cy="9906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FD59C-CA03-4AC5-8B86-394B2416AB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9936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C4453-48D1-4137-ACD4-A2E97127AA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535002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C4453-48D1-4137-ACD4-A2E97127AAA8}" type="slidenum">
              <a:rPr lang="bg-BG" smtClean="0"/>
              <a:t>1</a:t>
            </a:fld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213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F6A99-58E1-4AF9-923F-4C30867CEC78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1A63F-CB0A-4485-83F9-0CB71F9A859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417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CF70-6384-45CC-98FF-9D9EDBEDF4B6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12F3D-3C41-4285-8B8B-BB8B4C377CE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709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C3304-05D9-4333-B601-6680DEABB3D0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3BEF3-649E-4695-B6CF-3DD0A9D0B66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807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7A7DB-C9F8-44EC-AA66-61B72A004930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E531E-C48F-4A7A-B572-3957E4DF938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217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D7710-E24C-4A3B-BA75-B3BFE729740B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C2A10-2F8E-49E9-9D50-266C592D760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027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4B41A-46B9-4B46-8DCD-E172BFBCE37D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24A9-5521-4683-A53F-F6493CE6D84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499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73280-F3D6-4C96-9901-B8DBACD76245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1C0AF-7A9A-44D5-81B3-9AC09624CCC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1739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145C0-27FA-47CD-921A-57CDF74569A8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A8A1-2C8E-4777-87B8-4BDB0B07AEA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2156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573D7-7905-471E-BDC1-1F735668AF69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9995B-7440-49E5-AEEF-43E6D7B1E72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715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D909-7008-4298-87A8-3F8E52DB8E7B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32F8E-783B-4237-B944-5AEEE92EA0B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605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D235-C392-4A9E-87FC-0C71377D4C95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FD438-4964-478E-A166-62B64FD6F75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294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3D360-FC26-456F-8643-0A4EC53A54B2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BCB2D-3136-4E5F-B5BA-FC1D936374E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6924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691085-A584-43E4-933F-BBFA8A25D407}" type="datetimeFigureOut">
              <a:rPr lang="bg-BG"/>
              <a:pPr>
                <a:defRPr/>
              </a:pPr>
              <a:t>26.5.2026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0CE917-80E9-4B16-AF46-DFA09A76A39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6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6"/>
          <p:cNvSpPr/>
          <p:nvPr/>
        </p:nvSpPr>
        <p:spPr>
          <a:xfrm>
            <a:off x="1043608" y="2267580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ИНФОРМАЦИОННА </a:t>
            </a:r>
            <a:r>
              <a:rPr lang="ru-RU" b="1" dirty="0" smtClean="0"/>
              <a:t>КАМПАНИЯ МАЙ </a:t>
            </a:r>
            <a:r>
              <a:rPr lang="ru-RU" b="1" dirty="0"/>
              <a:t>2026 Г.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91739"/>
            <a:ext cx="8568952" cy="3805613"/>
          </a:xfrm>
          <a:prstGeom prst="rect">
            <a:avLst/>
          </a:prstGeom>
        </p:spPr>
      </p:pic>
      <p:pic>
        <p:nvPicPr>
          <p:cNvPr id="8" name="Картина 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4261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229600" cy="86409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i="1" kern="1600" dirty="0" smtClean="0">
                <a:latin typeface="Times New Roman"/>
              </a:rPr>
              <a:t>Начало на прилагане на СВОМР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>
          <a:xfrm>
            <a:off x="457200" y="3645024"/>
            <a:ext cx="8229600" cy="2736304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Споразумение № РД 50-11/20.01.2026 г.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с УО на СПРЗСР за изпълнение на СВОМР и Административен договор № РД 50-60/23.01.2026 г. за предоставяне на безвъзмездна финансова помощ за управление, мониторинг и оценка на стратегията и нейното популяризиране</a:t>
            </a:r>
          </a:p>
        </p:txBody>
      </p:sp>
      <p:pic>
        <p:nvPicPr>
          <p:cNvPr id="7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276872"/>
            <a:ext cx="144713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1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4116"/>
            <a:ext cx="8229600" cy="56677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i="1" kern="1600" dirty="0" smtClean="0">
                <a:latin typeface="Times New Roman"/>
              </a:rPr>
              <a:t>Територия на прилагане на СВОМР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92896"/>
            <a:ext cx="8229600" cy="36290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В териториалния обхват </a:t>
            </a:r>
            <a:endParaRPr lang="en-GB" sz="2400" dirty="0" smtClean="0">
              <a:latin typeface="Times New Roman" pitchFamily="18" charset="0"/>
            </a:endParaRPr>
          </a:p>
          <a:p>
            <a:pPr marL="0" indent="0" algn="just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на СНЦ „МИГ общини Елена и Златарица“ са включени две административно-териториални единици – общин</a:t>
            </a:r>
            <a:r>
              <a:rPr lang="bg-BG" sz="2400" dirty="0" smtClean="0">
                <a:latin typeface="Times New Roman" pitchFamily="18" charset="0"/>
              </a:rPr>
              <a:t>а</a:t>
            </a:r>
            <a:r>
              <a:rPr lang="ru-RU" sz="2400" dirty="0" smtClean="0">
                <a:latin typeface="Times New Roman" pitchFamily="18" charset="0"/>
              </a:rPr>
              <a:t> Елена и община Златарица, част от област Велико Търново, които  обхващат общо 904,066 км².</a:t>
            </a:r>
            <a:endParaRPr lang="en-GB" sz="2400" dirty="0" smtClean="0">
              <a:latin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Население 11 964 жители на територията на МИГ, от които 8 358 жители на община Елена и 3 606 жители на община Златарица.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72008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kern="1600" dirty="0" smtClean="0">
                <a:latin typeface="Times New Roman"/>
              </a:rPr>
              <a:t>Седалище, адрес и органи на МИГ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48880"/>
            <a:ext cx="8229600" cy="4061048"/>
          </a:xfrm>
        </p:spPr>
        <p:txBody>
          <a:bodyPr/>
          <a:lstStyle/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ru-RU" sz="2400" dirty="0" smtClean="0">
                <a:latin typeface="Times New Roman" pitchFamily="18" charset="0"/>
              </a:rPr>
              <a:t>Седалището на СНЦ „МИГ общини Елена и Златарица“ е в гр. Елена. Адрес на управление и офис - гр. Елена, ул. „Поп Сава Катрафилов“ № 25. Върховният колективен орган на МИГ е Общото събрание, в който към момента членуват 35 физически и юридически лица, в това число и публичния сектор.</a:t>
            </a:r>
          </a:p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ru-RU" sz="2400" dirty="0" smtClean="0">
                <a:latin typeface="Times New Roman" pitchFamily="18" charset="0"/>
              </a:rPr>
              <a:t>Върховен управителен орган на МИГ е Управителния съвет, който се състои от 5 физически и юридически лица, в това число публичен сектор - Община Елена.</a:t>
            </a:r>
          </a:p>
          <a:p>
            <a:pPr marL="0" indent="0" algn="ctr" eaLnBrk="1" hangingPunct="1">
              <a:spcBef>
                <a:spcPts val="1200"/>
              </a:spcBef>
              <a:buNone/>
            </a:pPr>
            <a:r>
              <a:rPr lang="ru-RU" sz="2400" dirty="0" smtClean="0">
                <a:latin typeface="Times New Roman" pitchFamily="18" charset="0"/>
              </a:rPr>
              <a:t>Екип на МИГ – изпълнителен директор и до 3 експерти.</a:t>
            </a: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6266" y="1700808"/>
            <a:ext cx="62621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76672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476672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48680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827584" y="1340768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0822"/>
            <a:ext cx="8229600" cy="70609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i="1" kern="1600" dirty="0" smtClean="0">
                <a:latin typeface="Times New Roman"/>
              </a:rPr>
              <a:t>Цел на стратегията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80321"/>
            <a:ext cx="8229600" cy="3917031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Целта на стратегията е постигане на визията, която е територията на СНЦ „МИГ общини Елена и Златарица” предпочитана дестинация за туризъм на основата на съхранено природно и културно-историческо наследство и с развито селско стопанство.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>
              <a:latin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Основна цел на стратегията за Водено от общностите местно развитие 2021 - 2027: </a:t>
            </a:r>
            <a:r>
              <a:rPr lang="ru-RU" sz="2400" b="1" dirty="0" smtClean="0">
                <a:latin typeface="Times New Roman" pitchFamily="18" charset="0"/>
              </a:rPr>
              <a:t>Икономическо оживяване и повишаване качеството на средата за живот и бизнес на територията на СНЦ „МИГ общини Елена и Златарица”.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8132"/>
            <a:ext cx="8229600" cy="35074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i="1" kern="1600" dirty="0" smtClean="0">
                <a:latin typeface="Times New Roman"/>
              </a:rPr>
              <a:t>Приоритети на стратегията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4296"/>
            <a:ext cx="8229600" cy="406104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u="sng" dirty="0" smtClean="0">
                <a:latin typeface="Times New Roman"/>
              </a:rPr>
              <a:t>Приоритет 1</a:t>
            </a:r>
            <a:r>
              <a:rPr lang="ru-RU" sz="2400" dirty="0" smtClean="0">
                <a:latin typeface="Times New Roman"/>
              </a:rPr>
              <a:t>. Икономическо оживяване, насърчаване на предприемачеството, развитие на туризма, селското и горско стопанство.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latin typeface="Times New Roman"/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u="sng" dirty="0" smtClean="0">
                <a:latin typeface="Times New Roman"/>
              </a:rPr>
              <a:t>Приоритет 2</a:t>
            </a:r>
            <a:r>
              <a:rPr lang="ru-RU" sz="2400" dirty="0" smtClean="0">
                <a:latin typeface="Times New Roman"/>
              </a:rPr>
              <a:t>. Подобряване качеството на средата за живот и условията за бизнес чрез доизграждане и обновяване на публичната инфраструктура за достъп.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latin typeface="Times New Roman"/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i="1" u="sng" dirty="0" smtClean="0">
                <a:latin typeface="Times New Roman"/>
              </a:rPr>
              <a:t>Приоритет 3</a:t>
            </a:r>
            <a:r>
              <a:rPr lang="ru-RU" sz="2400" dirty="0" smtClean="0">
                <a:latin typeface="Times New Roman"/>
              </a:rPr>
              <a:t>. Развитие на социалния капитал, посредством подобряване на образователните услуги, опазване на културното наследство и околната среда, изграждане на капацитет и сътрудничество.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3554"/>
            <a:ext cx="8229600" cy="142139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i="1" kern="1600" dirty="0" smtClean="0">
                <a:latin typeface="Times New Roman"/>
              </a:rPr>
              <a:t>Специфични цели на стратегията по приоритет 1 </a:t>
            </a:r>
            <a:r>
              <a:rPr lang="ru-RU" sz="2600" b="1" kern="1600" dirty="0" smtClean="0">
                <a:latin typeface="Times New Roman"/>
              </a:rPr>
              <a:t>- </a:t>
            </a:r>
            <a:r>
              <a:rPr lang="ru-RU" sz="2200" b="1" kern="1600" dirty="0" smtClean="0">
                <a:latin typeface="Times New Roman"/>
              </a:rPr>
              <a:t>Икономическо оживяване, насърчаване на редприемачеството, развитие на туризма, селското и горско стопанство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2924944"/>
            <a:ext cx="8712968" cy="3816424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-RU" sz="2200" i="1" u="sng" dirty="0" smtClean="0">
                <a:latin typeface="Times New Roman"/>
              </a:rPr>
              <a:t>Специфична цел 1.1 </a:t>
            </a:r>
            <a:r>
              <a:rPr lang="ru-RU" sz="2200" dirty="0" smtClean="0">
                <a:latin typeface="Times New Roman"/>
              </a:rPr>
              <a:t>Подпомагане на модернизацията и въвеждането на иновации в земеделското производство, стимулиране на социалното и биологично земеделие.</a:t>
            </a:r>
          </a:p>
          <a:p>
            <a:pPr marL="0" indent="0" algn="just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-RU" sz="2200" i="1" u="sng" dirty="0" smtClean="0">
                <a:latin typeface="Times New Roman"/>
              </a:rPr>
              <a:t>Специфична цел 1.2 </a:t>
            </a:r>
            <a:r>
              <a:rPr lang="ru-RU" sz="2200" dirty="0" smtClean="0">
                <a:latin typeface="Times New Roman"/>
              </a:rPr>
              <a:t>Насърчаване на производствата с висока добавена стойност и иновациите в преработката и маркетинга на селскостопански и дървесни продукти и подпомагане на къси вериги на доставка.</a:t>
            </a:r>
          </a:p>
          <a:p>
            <a:pPr marL="0" indent="0" algn="just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ru-RU" sz="2200" i="1" u="sng" dirty="0" smtClean="0">
                <a:latin typeface="Times New Roman"/>
              </a:rPr>
              <a:t>Специфична цел 1.3  </a:t>
            </a:r>
            <a:r>
              <a:rPr lang="ru-RU" sz="2200" dirty="0" smtClean="0">
                <a:latin typeface="Times New Roman"/>
              </a:rPr>
              <a:t>Подкрепа за нови и съществуващи неземеделски предприятия в сектори производства и услуги за тяхната технологична модернизация, диверсификация и развитие на туризма.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4838"/>
            <a:ext cx="8229600" cy="149817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900" b="1" i="1" kern="1600" dirty="0" smtClean="0">
                <a:latin typeface="Times New Roman"/>
              </a:rPr>
              <a:t>Специфични цели на стратегията по приоритет 2 </a:t>
            </a:r>
            <a:r>
              <a:rPr lang="ru-RU" sz="2800" b="1" kern="1600" dirty="0" smtClean="0">
                <a:latin typeface="Times New Roman"/>
              </a:rPr>
              <a:t>- </a:t>
            </a:r>
            <a:r>
              <a:rPr lang="ru-RU" sz="2400" b="1" kern="1600" dirty="0" smtClean="0">
                <a:latin typeface="Times New Roman"/>
              </a:rPr>
              <a:t>Подобряване качеството на средата за живот и условията за бизнес чрез доизграждане и обновяване на публичната инфраструктура за достъп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>
          <a:xfrm>
            <a:off x="457200" y="3789040"/>
            <a:ext cx="8435280" cy="2376264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2200" i="1" u="sng" dirty="0">
                <a:latin typeface="Times New Roman" pitchFamily="18" charset="0"/>
              </a:rPr>
              <a:t>Специфична цел 2.1 </a:t>
            </a:r>
            <a:r>
              <a:rPr lang="ru-RU" sz="2200" dirty="0">
                <a:latin typeface="Times New Roman" pitchFamily="18" charset="0"/>
              </a:rPr>
              <a:t>Подобряване достъпа до основни услуги за населението и такива свързани с туризма, отдиха и спорта на територията на МИГ</a:t>
            </a:r>
            <a:r>
              <a:rPr lang="ru-RU" sz="2200" dirty="0" smtClean="0">
                <a:latin typeface="Times New Roman" pitchFamily="18" charset="0"/>
              </a:rPr>
              <a:t>.</a:t>
            </a:r>
          </a:p>
          <a:p>
            <a:pPr marL="0" indent="0" algn="just" eaLnBrk="1" hangingPunct="1">
              <a:buNone/>
            </a:pPr>
            <a:endParaRPr lang="ru-RU" sz="2200" dirty="0">
              <a:latin typeface="Times New Roman" pitchFamily="18" charset="0"/>
            </a:endParaRPr>
          </a:p>
          <a:p>
            <a:pPr marL="0" indent="0" algn="just" eaLnBrk="1" hangingPunct="1">
              <a:buNone/>
            </a:pPr>
            <a:r>
              <a:rPr lang="ru-RU" sz="2200" i="1" u="sng" dirty="0" smtClean="0">
                <a:latin typeface="Times New Roman" pitchFamily="18" charset="0"/>
              </a:rPr>
              <a:t>Специфична цел 2.2 </a:t>
            </a:r>
            <a:r>
              <a:rPr lang="ru-RU" sz="2200" dirty="0" smtClean="0">
                <a:latin typeface="Times New Roman" pitchFamily="18" charset="0"/>
              </a:rPr>
              <a:t>Подобряване облика на населените места за по-приветлива жизнена среда.</a:t>
            </a:r>
          </a:p>
          <a:p>
            <a:pPr marL="0" indent="0" eaLnBrk="1" hangingPunct="1">
              <a:buNone/>
            </a:pPr>
            <a:endParaRPr lang="ru-RU" sz="2200" dirty="0" smtClean="0"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2863" y="5803031"/>
            <a:ext cx="823912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208823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i="1" kern="1600" dirty="0" smtClean="0">
                <a:latin typeface="Times New Roman"/>
              </a:rPr>
              <a:t>Специфични цели на стратегията по приоритет 3 - </a:t>
            </a:r>
            <a:r>
              <a:rPr lang="ru-RU" sz="2200" b="1" kern="1600" dirty="0" smtClean="0">
                <a:latin typeface="Times New Roman"/>
              </a:rPr>
              <a:t>Развитие на социалния капитал, посредством подобряване на образователните услуги, опазване на културното наследство и околната среда, изграждане на капацитет и сътрудничество.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83557"/>
            <a:ext cx="8435280" cy="301379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200" i="1" u="sng" dirty="0" smtClean="0">
                <a:latin typeface="Times New Roman"/>
              </a:rPr>
              <a:t>Специфична цел 3.1 </a:t>
            </a:r>
            <a:r>
              <a:rPr lang="ru-RU" sz="2200" dirty="0" smtClean="0">
                <a:latin typeface="Times New Roman"/>
              </a:rPr>
              <a:t>Опазване на околната среда, природното и културно наследство на територията, като фактор за съхраняване на специфичната местна идентичност и прилагане на „смарт“ подходи за местно развитие.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ru-RU" sz="2200" dirty="0" smtClean="0">
              <a:latin typeface="Times New Roman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200" i="1" u="sng" dirty="0" smtClean="0">
                <a:latin typeface="Times New Roman"/>
              </a:rPr>
              <a:t>Специфична цел 3.2 </a:t>
            </a:r>
            <a:r>
              <a:rPr lang="ru-RU" sz="2200" dirty="0" smtClean="0">
                <a:latin typeface="Times New Roman"/>
              </a:rPr>
              <a:t>Изграждане на капацитет, създаване и развиване на устойчиви партньорства с местни инициативни групи на територията на страната и ЕС.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1539" y="5894089"/>
            <a:ext cx="79692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4602"/>
            <a:ext cx="8229600" cy="59829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i="1" kern="1600" dirty="0" smtClean="0">
                <a:latin typeface="Times New Roman"/>
              </a:rPr>
              <a:t>Индикатори на СВОМР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2420888"/>
            <a:ext cx="8568952" cy="4176464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 smtClean="0">
                <a:latin typeface="Times New Roman"/>
              </a:rPr>
              <a:t>Нови работни места по подкрепените проекти – 6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 smtClean="0">
                <a:latin typeface="Times New Roman"/>
              </a:rPr>
              <a:t>Интелигентен икономически преход в селските райони: Брой на подкрепени стратегии за „умни села“  - 1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 smtClean="0">
                <a:latin typeface="Times New Roman"/>
              </a:rPr>
              <a:t>Свързани европейски селски райони: Дял на населението в селските райони, ползващо се от подобрения достъп до услуги и инфраструктура чрез инвестиции от ОСП – 30 %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 smtClean="0">
                <a:latin typeface="Times New Roman"/>
              </a:rPr>
              <a:t>Брой лица, включени в дейности по обучения, информационни срещи и семинари и други дейности, свързани с трансфер на знания – 200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 smtClean="0">
                <a:latin typeface="Times New Roman"/>
              </a:rPr>
              <a:t>Брой модернизирани земеделски стопанства/предприятия – 3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100" dirty="0">
                <a:latin typeface="Times New Roman"/>
              </a:rPr>
              <a:t>Брой модернизирани преработвателни предприятия – 2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200" dirty="0" smtClean="0">
              <a:latin typeface="Times New Roman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8384" y="5938093"/>
            <a:ext cx="9175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08920"/>
            <a:ext cx="8363272" cy="40324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>
                <a:latin typeface="Times New Roman"/>
              </a:rPr>
              <a:t>Брой </a:t>
            </a:r>
            <a:r>
              <a:rPr lang="ru-RU" sz="2200" dirty="0">
                <a:latin typeface="Times New Roman"/>
              </a:rPr>
              <a:t>нови производства/услуги, създадени/модернизирани с подкрепените проекти – 3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населени места с подобрена техническа инфраструктура – 4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реализирани културни събития на територията – 2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модернизирани предприятия за първична преработка </a:t>
            </a:r>
            <a:r>
              <a:rPr lang="ru-RU" sz="2200" dirty="0" smtClean="0">
                <a:latin typeface="Times New Roman"/>
              </a:rPr>
              <a:t>на дървесина </a:t>
            </a:r>
            <a:r>
              <a:rPr lang="ru-RU" sz="2200" dirty="0">
                <a:latin typeface="Times New Roman"/>
              </a:rPr>
              <a:t>– 2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</a:t>
            </a:r>
            <a:r>
              <a:rPr lang="ru-RU" sz="2200" dirty="0" smtClean="0">
                <a:latin typeface="Times New Roman"/>
              </a:rPr>
              <a:t>реализирани </a:t>
            </a:r>
            <a:r>
              <a:rPr lang="ru-RU" sz="2200" dirty="0">
                <a:latin typeface="Times New Roman"/>
              </a:rPr>
              <a:t>инициативи за сътрудничество – 2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подадени заявления за подпомагане – 32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>
                <a:latin typeface="Times New Roman"/>
              </a:rPr>
              <a:t>Брой проекти, финансирани по стратегията – 23</a:t>
            </a:r>
          </a:p>
          <a:p>
            <a:endParaRPr lang="bg-BG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2132856"/>
            <a:ext cx="822960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i="1" kern="1600" dirty="0" smtClean="0">
                <a:latin typeface="Times New Roman"/>
              </a:rPr>
              <a:t>Индикатори на СВОМР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2360" y="5085184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1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893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76264"/>
            <a:ext cx="8229600" cy="4421088"/>
          </a:xfrm>
        </p:spPr>
        <p:txBody>
          <a:bodyPr/>
          <a:lstStyle/>
          <a:p>
            <a:pPr marL="0" indent="0" algn="just">
              <a:buNone/>
            </a:pPr>
            <a:r>
              <a:rPr lang="bg-BG" sz="2200" dirty="0" smtClean="0"/>
              <a:t>	</a:t>
            </a:r>
            <a:r>
              <a:rPr lang="bg-BG" sz="2100" b="1" dirty="0" smtClean="0">
                <a:latin typeface="Times New Roman" pitchFamily="18" charset="0"/>
                <a:cs typeface="Times New Roman" pitchFamily="18" charset="0"/>
              </a:rPr>
              <a:t>МИГ </a:t>
            </a:r>
            <a:r>
              <a:rPr lang="bg-BG" sz="2100" b="1" dirty="0">
                <a:latin typeface="Times New Roman" pitchFamily="18" charset="0"/>
                <a:cs typeface="Times New Roman" pitchFamily="18" charset="0"/>
              </a:rPr>
              <a:t>ще подкрепя дейности, насочени към създаване на „интелигентни селища“ („Smart-villages“)</a:t>
            </a:r>
            <a:r>
              <a:rPr lang="bg-BG" sz="2100" dirty="0">
                <a:latin typeface="Times New Roman" pitchFamily="18" charset="0"/>
                <a:cs typeface="Times New Roman" pitchFamily="18" charset="0"/>
              </a:rPr>
              <a:t> на територията, които съответстват на Регламент (EC) № 2021/2115. Дейностите ще се приемат за насочени към създаване на „интелигентни селища“, когато са:</a:t>
            </a:r>
          </a:p>
          <a:p>
            <a:pPr lvl="0"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bg-BG" sz="2100" dirty="0">
                <a:latin typeface="Times New Roman" pitchFamily="18" charset="0"/>
                <a:cs typeface="Times New Roman" pitchFamily="18" charset="0"/>
              </a:rPr>
              <a:t>свързани с подкрепа на иновативни решения за създаване на устойчиви модели – интелигентни еко-селища, социални селища, IT селища и др., ландшафтно планиране и реконструкция на стари сгради – използването на стари сгради или налични парцели в полза на местната общност;</a:t>
            </a:r>
          </a:p>
          <a:p>
            <a:pPr lvl="0"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bg-BG" sz="2100" dirty="0">
                <a:latin typeface="Times New Roman" pitchFamily="18" charset="0"/>
                <a:cs typeface="Times New Roman" pitchFamily="18" charset="0"/>
              </a:rPr>
              <a:t>свързани с дигитализация и подобряване на телекомуникационната свързаност с цел устойчиво развитие на съответния район</a:t>
            </a:r>
            <a:r>
              <a:rPr lang="bg-BG" sz="21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bg-BG" sz="2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882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0936" y="2327389"/>
            <a:ext cx="7995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свързани с подобряването на условията за живот, които биха довели до задържане на населението и привличане на нови жители;</a:t>
            </a:r>
          </a:p>
          <a:p>
            <a:pPr marL="342900" lvl="0" indent="-342900"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 свързани с изготвянето на стратегии за създаване на интелигентни селища;</a:t>
            </a:r>
          </a:p>
          <a:p>
            <a:pPr marL="342900" indent="-342900"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свързани с развитие на бизнес модели, които привличат работници и жители (временно или постоянно пребиваващи на територията) – създаването на икономическа зона, IT академия, нови селскостопански методи и технологии, устойчива селска мобилност, споделени пространства.</a:t>
            </a: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4368" y="5884564"/>
            <a:ext cx="763588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456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9600" cy="4248472"/>
          </a:xfrm>
        </p:spPr>
        <p:txBody>
          <a:bodyPr/>
          <a:lstStyle/>
          <a:p>
            <a:pPr marL="0" indent="0" algn="ctr">
              <a:buNone/>
            </a:pPr>
            <a:r>
              <a:rPr lang="bg-BG" sz="2200" b="1" dirty="0">
                <a:latin typeface="Times New Roman" pitchFamily="18" charset="0"/>
                <a:cs typeface="Times New Roman" pitchFamily="18" charset="0"/>
              </a:rPr>
              <a:t>Допустимите </a:t>
            </a:r>
            <a:r>
              <a:rPr lang="bg-BG" sz="2200" b="1" dirty="0" smtClean="0">
                <a:latin typeface="Times New Roman" pitchFamily="18" charset="0"/>
                <a:cs typeface="Times New Roman" pitchFamily="18" charset="0"/>
              </a:rPr>
              <a:t>дейности са:</a:t>
            </a:r>
          </a:p>
          <a:p>
            <a:pPr marL="0" indent="0" algn="ctr">
              <a:buNone/>
            </a:pPr>
            <a:endParaRPr lang="bg-BG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дейности в земеделските стопанства, свързани с производството на селскостопански продукти включени в приложение I на Договора за функционирането на Европейския съюз или памук, с изключение на риба и рибни продукти;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дейности в земеделските стопанства, насочени към опазване на компонентите на околната среда за биологично производство и прецизно/интелигентно/цифрово земеделие;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ctr">
              <a:buNone/>
            </a:pPr>
            <a:endParaRPr lang="bg-BG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0865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8579296" cy="4392488"/>
          </a:xfrm>
        </p:spPr>
        <p:txBody>
          <a:bodyPr/>
          <a:lstStyle/>
          <a:p>
            <a:pPr marL="0" indent="0" algn="just">
              <a:spcBef>
                <a:spcPts val="1800"/>
              </a:spcBef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дейности за преработката и/или маркетинг /предлагането на пазара на продукти/, описани в Приложение І на Договора за функциониране на Европейския съюз и памук в следните сектори: мляко и млечни продукти, включително яйца от птици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месо и месни продукти;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плодове и зеленчуци, включително гъби;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пчелен мед; зърнени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мелничарски и нишестени продукти;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растителни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животински масла и мазнини; технически и медицински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култури, включително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маслодайна роза и билки; готови храни за селскостопански животни; · гроздова мъст, вино и оцет;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дейности за преработка на селскостопански продукти, насочени към опазване на компонентите на околната среда и свързани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преработката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сертифицирани биологични продукти; </a:t>
            </a:r>
            <a:r>
              <a:rPr lang="ru-RU" dirty="0"/>
              <a:t>	</a:t>
            </a:r>
          </a:p>
          <a:p>
            <a:pPr marL="0" indent="0">
              <a:spcBef>
                <a:spcPts val="1200"/>
              </a:spcBef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319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3397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неселскостопански дейности в селските райони, свързани с: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осигуряване на възможност за развитите на различни бизнес модели и икономически дейности;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информационния и технологичен сектор и създаването на творчески продукти;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използване на потенциала на населените места в селските райони, като например природни, исторически, културни и екологични дадености, включително туристически услуги, които създават условия за съживяване на местната икономиката.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стимулиране на творческите занаяти, които са част от културното наследство и традиции; 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областта на здравеопазването и социалните услуги; 	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7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2004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988840"/>
            <a:ext cx="8640960" cy="5040560"/>
          </a:xfrm>
        </p:spPr>
        <p:txBody>
          <a:bodyPr/>
          <a:lstStyle/>
          <a:p>
            <a:pPr marL="0" indent="0">
              <a:buNone/>
            </a:pP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) алтернативни неселскостопански дейности: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технология за преработка на отпадъци в предприятията, образувани от собствената им дейност, включително текстил, полимерни и каучукови отпадъци, електроуреди и др.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ограничаване и намаляване на пластмасовите опаковки и пластмасовите изделия за еднократна употреба, внедряване на технологии за осигуряване на съответствие на пластмасовите изделия с европейските изисквания за пластмасите за еднократна употреба, внедряване на многократни и алтернативни продукти и материали, вкл. биоразградими/рециклируеми/зелени опаковки.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намаляване на използваните суровини и материали, използване на алтернативни такива, както и на естествени и възобновяеми биоресурси вместо синтетични суровини в производството с цел намаляване на отпадъчния отпечатък върху природните ресурси и преход към биоикономика.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122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20280"/>
            <a:ext cx="8229600" cy="377301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ж)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дейности, свързани с основни услуги и дребни по мащаби инфраструктура; </a:t>
            </a:r>
          </a:p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допустими за услуги за широко обществено ползване са дейности, извършвани върху имоти публична общинска собственост; 	</a:t>
            </a:r>
          </a:p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запазването на духовния и културния живот на населението в селските райони; </a:t>
            </a:r>
          </a:p>
          <a:p>
            <a:pPr marL="0" indent="0"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й)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първична преработка на дървесина;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други дейности, които не противоречат на условията на Регламент (ЕС) 2021/2115. </a:t>
            </a:r>
            <a:r>
              <a:rPr lang="ru-RU" dirty="0"/>
              <a:t>	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6585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е са допустими дейности: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предвиждащи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фиксирани плащания и интервенции, свързани със схеми за плащания на площ;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предвиждащи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инвестиции за напояване;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свързани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 извършването на разходи за публична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инфраструктура като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пътища, водопреносни и канализационни системи, освен ако не са част от по-голям проект или не са свързани с дейности, отговарящи на концепцията за интелигентни селища;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свързани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 извършването на основни земеделски инвестиции с изключение на такива, предвидени за социално земеделие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и/или такива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свързани с колективни инвестиции. </a:t>
            </a:r>
            <a:r>
              <a:rPr lang="ru-RU" dirty="0"/>
              <a:t>	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168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2176264"/>
            <a:ext cx="8640960" cy="4709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ДОПУСТИМИ РАЗХОДИ СА:</a:t>
            </a:r>
          </a:p>
          <a:p>
            <a:pPr marL="0" indent="0" algn="just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строително-монтажни работи за изграждане, ремонт, реконструкция, преустройство, поддръжка или възстановяване; 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б) закупуване на нови машини, съоръжения, оборудване и обзавеждане, включително безпилотни летателни системи и прилежащия към тях инвентар; 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в) общи разходи, свързани с основните разходи по проекта като хонорари на архитекти, инженери и консултанти, предпроектни проучвания, придобиване на патентни права и лицензи, авторски права и строителен надзор в размер на до 12% от общия размер на допустимите разходи по проектното предложение; </a:t>
            </a:r>
          </a:p>
          <a:p>
            <a:pPr marL="0" indent="0" algn="just">
              <a:buNone/>
            </a:pPr>
            <a:r>
              <a:rPr lang="bg-BG" sz="2100" dirty="0">
                <a:latin typeface="Times New Roman" pitchFamily="18" charset="0"/>
                <a:cs typeface="Times New Roman" pitchFamily="18" charset="0"/>
              </a:rPr>
              <a:t>г) компютърен софтуер; 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д) други нематериални активи, различни от софтуер (книги, филми и др.);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6594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91264" cy="48531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е) специализирани превозни и транспортни средства, свързани с основната дейност на проекта;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ж) основни земеделски инвестиции, когато са свързани със социално земеделие и/или такива, свързани с колективни инвестиции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з) закупуване на земя на стойност до 10 % от общите допустими разходи за съответната операция, свързани с основната дейност на проекта;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и) закупуване на сгради на стойност до 10 % от общите допустими разходи за съответната операция, свързани с основната дейност на проекта; 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й) други разходи, които не противоречат на условията на Регламент (ЕС) 2021/2115. 	</a:t>
            </a:r>
          </a:p>
          <a:p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8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36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8008"/>
            <a:ext cx="8229600" cy="71095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i="1" kern="1600" dirty="0" smtClean="0">
                <a:latin typeface="Times New Roman"/>
              </a:rPr>
              <a:t>Индикатори по мерки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4081135"/>
            <a:ext cx="86409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Нови работни места по подкрепените проекти – 1</a:t>
            </a:r>
          </a:p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Брой модернизирани земеделски стопанства/предприятия – 3</a:t>
            </a:r>
          </a:p>
          <a:p>
            <a:pPr marL="342900" indent="-342900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</a:rPr>
              <a:t>Брой проекти, финансирани по мярката – 3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3152581"/>
            <a:ext cx="79208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kern="1600" dirty="0">
                <a:latin typeface="Times New Roman"/>
              </a:rPr>
              <a:t>Мярка </a:t>
            </a:r>
            <a:r>
              <a:rPr lang="ru-RU" sz="2600" b="1" kern="1600" dirty="0" smtClean="0">
                <a:latin typeface="Times New Roman"/>
              </a:rPr>
              <a:t>«Инвестиции </a:t>
            </a:r>
            <a:r>
              <a:rPr lang="ru-RU" sz="2600" b="1" kern="1600" dirty="0">
                <a:latin typeface="Times New Roman"/>
              </a:rPr>
              <a:t>в земеделски </a:t>
            </a:r>
            <a:r>
              <a:rPr lang="ru-RU" sz="2600" b="1" kern="1600" dirty="0" smtClean="0">
                <a:latin typeface="Times New Roman"/>
              </a:rPr>
              <a:t>стопанства»</a:t>
            </a:r>
            <a:endParaRPr lang="bg-BG" sz="2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0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1399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«Инвестиции за преработка на селскостопански продукти»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>
          <a:xfrm>
            <a:off x="518864" y="3861048"/>
            <a:ext cx="8229600" cy="1756792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Нови работни места по подкрепените проекти – 1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модернизирани преработвателни предприятия – 2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проекти, финансирани по мярката – 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395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«Инвестиции за неселскостопански дейности в селските райони»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>
          <a:xfrm>
            <a:off x="457200" y="3328392"/>
            <a:ext cx="8229600" cy="1972816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Нови работни места по подкрепените проекти – 3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нови производства/услуги, създадени/модернизирани с подкрепените проекти – 3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проекти, финансирани по мярката – 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«Инвестиции в основни услуги и дребни по мащаби инфраструктура в селските райони»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3212976"/>
            <a:ext cx="8515000" cy="3168352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Свързани европейски селски райони: Дял на населението в селските райони, ползващо се от подобрения достъп до услуги и инфраструктура чрез инвестиции от ОСП – 25 %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Брой населени места с подобрена техническа инфраструктура – 4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Брой проекти, финансирани по мярката – 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44016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600" dirty="0" smtClean="0">
                <a:latin typeface="Times New Roman"/>
              </a:rPr>
              <a:t>Мярка «Проучвани и инвестиции, свързани с поддържане, възстановяване и подобряване на културното и природно наследство на селата, както и на концепции за интелигентни селища»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3573016"/>
            <a:ext cx="8496944" cy="2952328"/>
          </a:xfrm>
        </p:spPr>
        <p:txBody>
          <a:bodyPr rtlCol="0">
            <a:noAutofit/>
          </a:bodyPr>
          <a:lstStyle/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dirty="0" smtClean="0">
                <a:latin typeface="Times New Roman"/>
              </a:rPr>
              <a:t>Свързани европейски селски райони: Дял на населението в селските райони, ползващо се от подобрения достъп до услуги и инфраструктура чрез инвестиции от ОСП – 5 %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dirty="0" smtClean="0">
                <a:latin typeface="Times New Roman"/>
              </a:rPr>
              <a:t>Интелигентен икономически преход в селските райони: Брой на подкрепени стратегии за „умни села“  - 1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dirty="0" smtClean="0">
                <a:latin typeface="Times New Roman"/>
              </a:rPr>
              <a:t>Брой реализирани културни събития на територията – 2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100" dirty="0" smtClean="0">
                <a:latin typeface="Times New Roman"/>
              </a:rPr>
              <a:t>Брой проекти, финансирани по мярката – 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7968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«Инвестиции за първична преработка </a:t>
            </a:r>
            <a:br>
              <a:rPr lang="ru-RU" sz="2600" b="1" kern="1600" dirty="0" smtClean="0">
                <a:latin typeface="Times New Roman"/>
              </a:rPr>
            </a:br>
            <a:r>
              <a:rPr lang="ru-RU" sz="2600" b="1" kern="1600" dirty="0" smtClean="0">
                <a:latin typeface="Times New Roman"/>
              </a:rPr>
              <a:t>на дървесина»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73016"/>
            <a:ext cx="8229600" cy="197281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Нови работни места по подкрепените проекти – 1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модернизирани предприятия за първична преработка на дървесина – 2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проекти, финансирани по мярката – 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«Сътрудничество </a:t>
            </a:r>
            <a:br>
              <a:rPr lang="ru-RU" sz="2600" b="1" kern="1600" dirty="0" smtClean="0">
                <a:latin typeface="Times New Roman"/>
              </a:rPr>
            </a:br>
            <a:r>
              <a:rPr lang="ru-RU" sz="2600" b="1" kern="1600" dirty="0" smtClean="0">
                <a:latin typeface="Times New Roman"/>
              </a:rPr>
              <a:t>и подготвителни дейности за него»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4984"/>
            <a:ext cx="8507288" cy="2476872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лица, включени в дейности по обучения, информационни срещи и семинари и други дейности, свързани с трансфер на знания – 30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реализирани инициативи за сътрудничество – 2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проекти, финансирани по мярката – 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28215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Мярка «Управление, мониторинг и оценка на стратегията и нейното популяризиране»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01008"/>
            <a:ext cx="8435280" cy="2116832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лица, включени в дейности по обучения, информационни срещи и семинари и други дейности, свързани с трансфер на знания – 120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</a:rPr>
              <a:t>Брой организирани публични събития (дейности по обучения, информационни срещи и семинари и други) - 10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7920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600" b="1" kern="1600" dirty="0" smtClean="0">
                <a:latin typeface="Times New Roman"/>
              </a:rPr>
              <a:t>Финансов план на стратегията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068960"/>
            <a:ext cx="8229600" cy="2736304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</a:rPr>
              <a:t>Общият публичен принос по СПРЗСР 2023-2027 г. е в размер на  2 299 665,62 евро</a:t>
            </a:r>
          </a:p>
          <a:p>
            <a:pPr eaLnBrk="1" hangingPunct="1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</a:rPr>
              <a:t>от които 1 724 973,55 евро са за изпълнение на проекти по СВОМР и </a:t>
            </a:r>
          </a:p>
          <a:p>
            <a:pPr eaLnBrk="1" hangingPunct="1">
              <a:spcBef>
                <a:spcPts val="1200"/>
              </a:spcBef>
            </a:pPr>
            <a:r>
              <a:rPr lang="ru-RU" sz="2400" dirty="0" smtClean="0">
                <a:latin typeface="Times New Roman" pitchFamily="18" charset="0"/>
              </a:rPr>
              <a:t>574 692,07 евро са за управление, мониторинг и оценка на СВОМР и нейното популяризиране.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2010"/>
            <a:ext cx="8229600" cy="50891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Финансов план по мерките от стратегията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2996952"/>
            <a:ext cx="8856984" cy="324036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Инвестиции в земеделски стопанства - 153 387,56 евро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Инвестиции за преработка на селскостопански продукти - 153 387,56 евро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Инвестиции за неселскостопански дейности в селските райони - 357 904,32 евро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Инвестиции в основни услуги и дребни по мащаби инфраструктура в селските райони - 799 987,73 евро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5986"/>
            <a:ext cx="8229600" cy="50891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kern="1600" dirty="0" smtClean="0">
                <a:latin typeface="Times New Roman"/>
              </a:rPr>
              <a:t>Финансов план по мерките от стратегията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2636912"/>
            <a:ext cx="8856984" cy="4104456"/>
          </a:xfrm>
        </p:spPr>
        <p:txBody>
          <a:bodyPr rtlCol="0">
            <a:noAutofit/>
          </a:bodyPr>
          <a:lstStyle/>
          <a:p>
            <a:pPr algn="just"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Проучвани </a:t>
            </a:r>
            <a:r>
              <a:rPr lang="ru-RU" sz="2400" dirty="0">
                <a:latin typeface="Times New Roman"/>
              </a:rPr>
              <a:t>и инвестиции, свързани с поддържане, възстановяване и подобряване на културното и природно наследство на селата, както и на концепции за интелигентни селища -102 258,38 евро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Инвестиции </a:t>
            </a:r>
            <a:r>
              <a:rPr lang="ru-RU" sz="2400" dirty="0">
                <a:latin typeface="Times New Roman"/>
              </a:rPr>
              <a:t>за първична преработка на дървесина - 102 258,38 евро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Сътрудничество </a:t>
            </a:r>
            <a:r>
              <a:rPr lang="ru-RU" sz="2400" dirty="0">
                <a:latin typeface="Times New Roman"/>
              </a:rPr>
              <a:t>и подготвителни дейности за него - 55 789, 61 евро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latin typeface="Times New Roman"/>
              </a:rPr>
              <a:t>Управление</a:t>
            </a:r>
            <a:r>
              <a:rPr lang="ru-RU" sz="2400" dirty="0">
                <a:latin typeface="Times New Roman"/>
              </a:rPr>
              <a:t>, мониторинг и оценка на стратегията и нейното популяризиране 574 692,07 евро.</a:t>
            </a:r>
            <a:endParaRPr lang="ru-RU" sz="2400" dirty="0" smtClean="0">
              <a:latin typeface="Times New Roma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9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1324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4058"/>
            <a:ext cx="8229600" cy="65293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600" b="1" kern="1600" dirty="0" smtClean="0">
                <a:latin typeface="Times New Roman"/>
              </a:rPr>
              <a:t>Допълващо финансиране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101" y="3573016"/>
            <a:ext cx="8229600" cy="10801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dirty="0" smtClean="0">
                <a:latin typeface="Times New Roman"/>
              </a:rPr>
              <a:t>Програма „Образование“ в размер на 204 516,75 евро;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400" dirty="0" smtClean="0">
                <a:latin typeface="Times New Roman"/>
              </a:rPr>
              <a:t>Програма „Околна среда“ в рамзер на  51 129,19 евро.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576" y="5085184"/>
            <a:ext cx="77606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600" dirty="0">
                <a:latin typeface="Times New Roman"/>
                <a:cs typeface="+mn-cs"/>
              </a:rPr>
              <a:t>Общо за </a:t>
            </a:r>
            <a:r>
              <a:rPr lang="ru-RU" sz="2800" b="1" kern="1600" dirty="0" smtClean="0">
                <a:latin typeface="Times New Roman"/>
                <a:cs typeface="+mn-cs"/>
              </a:rPr>
              <a:t>СВОМР чрез СПРЗСР, ПО и ПОС </a:t>
            </a:r>
            <a:r>
              <a:rPr lang="ru-RU" sz="2800" b="1" kern="1600" dirty="0">
                <a:latin typeface="Times New Roman"/>
                <a:cs typeface="+mn-cs"/>
              </a:rPr>
              <a:t>-2 555 311,56 евро</a:t>
            </a:r>
            <a:endParaRPr lang="bg-BG" sz="2800" dirty="0">
              <a:latin typeface="+mn-lt"/>
              <a:cs typeface="+mn-cs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4174" y="2404492"/>
            <a:ext cx="9842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1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0002"/>
            <a:ext cx="8229600" cy="58092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b="1" kern="1600" dirty="0" smtClean="0">
                <a:latin typeface="Times New Roman"/>
              </a:rPr>
              <a:t>Информация за МИГ</a:t>
            </a:r>
          </a:p>
        </p:txBody>
      </p:sp>
      <p:sp>
        <p:nvSpPr>
          <p:cNvPr id="2355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68352"/>
            <a:ext cx="8229600" cy="110872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2600" dirty="0" smtClean="0">
                <a:latin typeface="Times New Roman" pitchFamily="18" charset="0"/>
              </a:rPr>
              <a:t>Информация за МИГ и предстоящите дейности може да следите на: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4005064"/>
            <a:ext cx="842493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   сайта - vomr.elena.bg</a:t>
            </a:r>
            <a:r>
              <a:rPr lang="ru-RU" sz="2400" i="1" dirty="0" smtClean="0">
                <a:latin typeface="Times New Roman" pitchFamily="18" charset="0"/>
              </a:rPr>
              <a:t>, 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   на </a:t>
            </a:r>
            <a:r>
              <a:rPr lang="ru-RU" sz="2400" dirty="0">
                <a:latin typeface="Times New Roman" pitchFamily="18" charset="0"/>
              </a:rPr>
              <a:t>информационното табло пред офиса на сдружението в гр. Елена ул. „Поп Сава Катрафилов“ № 25, 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   фейсбук-страницата </a:t>
            </a:r>
            <a:r>
              <a:rPr lang="ru-RU" sz="2400" dirty="0">
                <a:latin typeface="Times New Roman" pitchFamily="18" charset="0"/>
              </a:rPr>
              <a:t>на МИГ и в </a:t>
            </a: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   местните </a:t>
            </a:r>
            <a:r>
              <a:rPr lang="ru-RU" sz="2400" dirty="0">
                <a:latin typeface="Times New Roman" pitchFamily="18" charset="0"/>
              </a:rPr>
              <a:t>печатни и социални медии.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352" y="5501406"/>
            <a:ext cx="928688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1" name="Picture 2" descr="https://sp2023.bg/images/logo_s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Картина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0936" y="2174081"/>
            <a:ext cx="79955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Информационната кампания се финансира чрез Европейския земеделски фонд за развитие на селските райони и Стратегическия план за развитие на земеделието и селските райони и по Споразумение за изпълнение на </a:t>
            </a:r>
            <a:r>
              <a:rPr lang="bg-BG" sz="2200" dirty="0" smtClean="0">
                <a:latin typeface="Times New Roman" pitchFamily="18" charset="0"/>
                <a:cs typeface="Times New Roman" pitchFamily="18" charset="0"/>
              </a:rPr>
              <a:t>СВОМР</a:t>
            </a:r>
          </a:p>
          <a:p>
            <a:pPr marL="0" indent="0" algn="ctr">
              <a:buNone/>
            </a:pPr>
            <a:r>
              <a:rPr lang="bg-BG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№ РД 50-11/20.01.2026 г. и Административен договор № РД 50-60/23.01.2026 г. на СНЦ „МИГ общини Елена и </a:t>
            </a:r>
            <a:r>
              <a:rPr lang="bg-BG" sz="2200" dirty="0" smtClean="0">
                <a:latin typeface="Times New Roman" pitchFamily="18" charset="0"/>
                <a:cs typeface="Times New Roman" pitchFamily="18" charset="0"/>
              </a:rPr>
              <a:t>Златарица</a:t>
            </a: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“ </a:t>
            </a:r>
            <a:endParaRPr lang="bg-BG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2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bg-BG" sz="2200" dirty="0">
                <a:latin typeface="Times New Roman" pitchFamily="18" charset="0"/>
                <a:cs typeface="Times New Roman" pitchFamily="18" charset="0"/>
              </a:rPr>
              <a:t>УО на СПРЗСР 2023-2027 г. </a:t>
            </a:r>
            <a:endParaRPr lang="bg-BG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договор № 3/08.05.2026 г. между МИГ и „Дениси консулт“ </a:t>
            </a: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ЕООД</a:t>
            </a:r>
          </a:p>
          <a:p>
            <a:pPr marL="0" indent="0" algn="ctr">
              <a:buNone/>
            </a:pPr>
            <a:endParaRPr lang="bg-BG" sz="2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  <a:defRPr/>
            </a:pPr>
            <a:endParaRPr lang="bg-BG" sz="1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  <a:defRPr/>
            </a:pPr>
            <a:r>
              <a:rPr lang="bg-BG" sz="12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контакти:</a:t>
            </a:r>
          </a:p>
          <a:p>
            <a:pPr marL="0" lvl="0" indent="0">
              <a:buNone/>
              <a:defRPr/>
            </a:pPr>
            <a:r>
              <a:rPr lang="bg-BG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Дениси Консулт ЕООД -  Христослава Георгиева </a:t>
            </a:r>
          </a:p>
          <a:p>
            <a:pPr marL="0" lvl="0" indent="0">
              <a:buNone/>
              <a:defRPr/>
            </a:pPr>
            <a:r>
              <a:rPr lang="bg-BG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Стара Загора, кв. „Самара 3“ бл. 21, Моб. 0886194483, </a:t>
            </a: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office@finansirane.org  </a:t>
            </a:r>
            <a:r>
              <a:rPr lang="bg-BG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https://finansirane.org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1720" y="6011996"/>
            <a:ext cx="5472608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bg-BG" sz="2200" b="1" kern="1600" dirty="0">
                <a:latin typeface="Times New Roman"/>
              </a:rPr>
              <a:t>БЛАГОДАРИМ ЗА ВНИМАНИЕТО!</a:t>
            </a:r>
            <a:endParaRPr lang="bg-BG" sz="2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71195"/>
            <a:ext cx="3528392" cy="813589"/>
          </a:xfrm>
          <a:prstGeom prst="rect">
            <a:avLst/>
          </a:prstGeom>
        </p:spPr>
      </p:pic>
      <p:pic>
        <p:nvPicPr>
          <p:cNvPr id="11" name="Picture 2" descr="https://sp2023.bg/images/logo_s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82" y="644576"/>
            <a:ext cx="3312368" cy="8668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5048"/>
            <a:ext cx="1296144" cy="725881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827584" y="148478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ЕВРОПЕЙСКИ ЗЕМЕДЕЛСКИ ФОНД ЗА РАЗВИТИЕ НА СЕЛСКИТЕ РАЙОНИ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7502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2266</Words>
  <Application>Microsoft Office PowerPoint</Application>
  <PresentationFormat>On-screen Show (4:3)</PresentationFormat>
  <Paragraphs>192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Начало на прилагане на СВОМР</vt:lpstr>
      <vt:lpstr>Територия на прилагане на СВОМР</vt:lpstr>
      <vt:lpstr>Седалище, адрес и органи на МИГ</vt:lpstr>
      <vt:lpstr>Цел на стратегията</vt:lpstr>
      <vt:lpstr>Приоритети на стратегията</vt:lpstr>
      <vt:lpstr>Специфични цели на стратегията по приоритет 1 - Икономическо оживяване, насърчаване на редприемачеството, развитие на туризма, селското и горско стопанство</vt:lpstr>
      <vt:lpstr>Специфични цели на стратегията по приоритет 2 - Подобряване качеството на средата за живот и условията за бизнес чрез доизграждане и обновяване на публичната инфраструктура за достъп</vt:lpstr>
      <vt:lpstr>Специфични цели на стратегията по приоритет 3 - Развитие на социалния капитал, посредством подобряване на образователните услуги, опазване на културното наследство и околната среда, изграждане на капацитет и сътрудничество.</vt:lpstr>
      <vt:lpstr>Индикатори на СВОМР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Индикатори по мерки</vt:lpstr>
      <vt:lpstr>Мярка «Инвестиции за преработка на селскостопански продукти»</vt:lpstr>
      <vt:lpstr>Мярка «Инвестиции за неселскостопански дейности в селските райони»</vt:lpstr>
      <vt:lpstr>Мярка «Инвестиции в основни услуги и дребни по мащаби инфраструктура в селските райони»</vt:lpstr>
      <vt:lpstr>Мярка «Проучвани и инвестиции, свързани с поддържане, възстановяване и подобряване на културното и природно наследство на селата, както и на концепции за интелигентни селища»</vt:lpstr>
      <vt:lpstr>Мярка «Инвестиции за първична преработка  на дървесина»</vt:lpstr>
      <vt:lpstr>Мярка «Сътрудничество  и подготвителни дейности за него»</vt:lpstr>
      <vt:lpstr>Мярка «Управление, мониторинг и оценка на стратегията и нейното популяризиране»</vt:lpstr>
      <vt:lpstr>Финансов план на стратегията</vt:lpstr>
      <vt:lpstr>Финансов план по мерките от стратегията</vt:lpstr>
      <vt:lpstr>Финансов план по мерките от стратегията</vt:lpstr>
      <vt:lpstr>Допълващо финансиране</vt:lpstr>
      <vt:lpstr>Информация за МИГ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на прилагане на СВОМР</dc:title>
  <dc:creator>МИГ Надежда</dc:creator>
  <cp:lastModifiedBy>МИГ Надежда</cp:lastModifiedBy>
  <cp:revision>44</cp:revision>
  <cp:lastPrinted>2026-05-26T06:47:32Z</cp:lastPrinted>
  <dcterms:created xsi:type="dcterms:W3CDTF">2026-05-08T20:16:35Z</dcterms:created>
  <dcterms:modified xsi:type="dcterms:W3CDTF">2026-05-26T11:50:29Z</dcterms:modified>
</cp:coreProperties>
</file>